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9"/>
  </p:notesMasterIdLst>
  <p:sldIdLst>
    <p:sldId id="263" r:id="rId3"/>
    <p:sldId id="264" r:id="rId4"/>
    <p:sldId id="265" r:id="rId5"/>
    <p:sldId id="269" r:id="rId6"/>
    <p:sldId id="266" r:id="rId7"/>
    <p:sldId id="267" r:id="rId8"/>
    <p:sldId id="277" r:id="rId9"/>
    <p:sldId id="268" r:id="rId10"/>
    <p:sldId id="271" r:id="rId11"/>
    <p:sldId id="272" r:id="rId12"/>
    <p:sldId id="273" r:id="rId13"/>
    <p:sldId id="274" r:id="rId14"/>
    <p:sldId id="275" r:id="rId15"/>
    <p:sldId id="278" r:id="rId16"/>
    <p:sldId id="279" r:id="rId17"/>
    <p:sldId id="276" r:id="rId18"/>
  </p:sldIdLst>
  <p:sldSz cx="10080625" cy="7559675"/>
  <p:notesSz cx="7772400" cy="10058400"/>
  <p:defaultTex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3"/>
  </p:normalViewPr>
  <p:slideViewPr>
    <p:cSldViewPr>
      <p:cViewPr varScale="1">
        <p:scale>
          <a:sx n="82" d="100"/>
          <a:sy n="82" d="100"/>
        </p:scale>
        <p:origin x="1704"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074"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075"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076" name="Rectangle 4"/>
          <p:cNvSpPr>
            <a:spLocks noGrp="1" noRot="1" noChangeAspect="1" noChangeArrowheads="1"/>
          </p:cNvSpPr>
          <p:nvPr>
            <p:ph type="sldImg"/>
          </p:nvPr>
        </p:nvSpPr>
        <p:spPr bwMode="auto">
          <a:xfrm>
            <a:off x="1138238" y="763588"/>
            <a:ext cx="5489575" cy="376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777875" y="4776788"/>
            <a:ext cx="6211888" cy="451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3078" name="Text Box 6"/>
          <p:cNvSpPr txBox="1">
            <a:spLocks noChangeArrowheads="1"/>
          </p:cNvSpP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079" name="Text Box 7"/>
          <p:cNvSpPr txBox="1">
            <a:spLocks noChangeArrowheads="1"/>
          </p:cNvSpPr>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080" name="Text Box 8"/>
          <p:cNvSpPr txBox="1">
            <a:spLocks noChangeArrowheads="1"/>
          </p:cNvSpP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081" name="Rectangle 9"/>
          <p:cNvSpPr>
            <a:spLocks noGrp="1" noChangeArrowheads="1"/>
          </p:cNvSpPr>
          <p:nvPr>
            <p:ph type="sldNum"/>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104000"/>
              </a:lnSpc>
              <a:buClrTx/>
              <a:buFontTx/>
              <a:buNone/>
              <a:tabLst>
                <a:tab pos="723900" algn="l"/>
                <a:tab pos="1447800" algn="l"/>
                <a:tab pos="2171700" algn="l"/>
                <a:tab pos="2895600" algn="l"/>
              </a:tabLst>
              <a:defRPr sz="1400" b="1">
                <a:solidFill>
                  <a:srgbClr val="FFFFFF"/>
                </a:solidFill>
                <a:latin typeface="Source Sans Pro Black" panose="020B0803030403020204" pitchFamily="34" charset="0"/>
                <a:cs typeface="源ノ角ゴシック Heavy" charset="0"/>
              </a:defRPr>
            </a:lvl1pPr>
          </a:lstStyle>
          <a:p>
            <a:fld id="{B6F0BB9B-5C83-4182-B902-FD7B19A450A9}"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1AA34BB0-BBD6-44DD-9C08-AB56057BA560}" type="slidenum">
              <a:rPr lang="en-CA" altLang="en-US"/>
              <a:pPr/>
              <a:t>1</a:t>
            </a:fld>
            <a:endParaRPr lang="en-CA" altLang="en-US"/>
          </a:p>
        </p:txBody>
      </p:sp>
      <p:sp>
        <p:nvSpPr>
          <p:cNvPr id="19457" name="Rectangle 1"/>
          <p:cNvSpPr txBox="1">
            <a:spLocks noGrp="1" noRot="1" noChangeAspect="1" noChangeArrowheads="1"/>
          </p:cNvSpPr>
          <p:nvPr>
            <p:ph type="sldImg"/>
          </p:nvPr>
        </p:nvSpPr>
        <p:spPr bwMode="auto">
          <a:xfrm>
            <a:off x="1371600" y="763588"/>
            <a:ext cx="5024438" cy="3767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Slide Number Placeholder 3"/>
          <p:cNvSpPr>
            <a:spLocks noGrp="1"/>
          </p:cNvSpPr>
          <p:nvPr>
            <p:ph type="sldNum" idx="10"/>
          </p:nvPr>
        </p:nvSpPr>
        <p:spPr/>
        <p:txBody>
          <a:bodyPr/>
          <a:lstStyle>
            <a:lvl1pPr>
              <a:defRPr/>
            </a:lvl1pPr>
          </a:lstStyle>
          <a:p>
            <a:fld id="{40CE30E7-6367-401B-A654-8B35196FC02C}" type="slidenum">
              <a:rPr lang="en-CA" altLang="en-US"/>
              <a:pPr/>
              <a:t>‹#›</a:t>
            </a:fld>
            <a:endParaRPr lang="en-CA" altLang="en-US"/>
          </a:p>
        </p:txBody>
      </p:sp>
    </p:spTree>
    <p:extLst>
      <p:ext uri="{BB962C8B-B14F-4D97-AF65-F5344CB8AC3E}">
        <p14:creationId xmlns:p14="http://schemas.microsoft.com/office/powerpoint/2010/main" val="282454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idx="10"/>
          </p:nvPr>
        </p:nvSpPr>
        <p:spPr/>
        <p:txBody>
          <a:bodyPr/>
          <a:lstStyle>
            <a:lvl1pPr>
              <a:defRPr/>
            </a:lvl1pPr>
          </a:lstStyle>
          <a:p>
            <a:fld id="{ED1F6AE7-7FBC-4579-9E2C-2170F29F454F}" type="slidenum">
              <a:rPr lang="en-CA" altLang="en-US"/>
              <a:pPr/>
              <a:t>‹#›</a:t>
            </a:fld>
            <a:endParaRPr lang="en-CA" altLang="en-US"/>
          </a:p>
        </p:txBody>
      </p:sp>
    </p:spTree>
    <p:extLst>
      <p:ext uri="{BB962C8B-B14F-4D97-AF65-F5344CB8AC3E}">
        <p14:creationId xmlns:p14="http://schemas.microsoft.com/office/powerpoint/2010/main" val="119316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301625"/>
            <a:ext cx="2265363" cy="58451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503238" y="301625"/>
            <a:ext cx="6646862" cy="5845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idx="10"/>
          </p:nvPr>
        </p:nvSpPr>
        <p:spPr/>
        <p:txBody>
          <a:bodyPr/>
          <a:lstStyle>
            <a:lvl1pPr>
              <a:defRPr/>
            </a:lvl1pPr>
          </a:lstStyle>
          <a:p>
            <a:fld id="{238A99F1-ED82-4512-8994-45CE43942088}" type="slidenum">
              <a:rPr lang="en-CA" altLang="en-US"/>
              <a:pPr/>
              <a:t>‹#›</a:t>
            </a:fld>
            <a:endParaRPr lang="en-CA" altLang="en-US"/>
          </a:p>
        </p:txBody>
      </p:sp>
    </p:spTree>
    <p:extLst>
      <p:ext uri="{BB962C8B-B14F-4D97-AF65-F5344CB8AC3E}">
        <p14:creationId xmlns:p14="http://schemas.microsoft.com/office/powerpoint/2010/main" val="70398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Slide Number Placeholder 3"/>
          <p:cNvSpPr>
            <a:spLocks noGrp="1"/>
          </p:cNvSpPr>
          <p:nvPr>
            <p:ph type="sldNum" idx="10"/>
          </p:nvPr>
        </p:nvSpPr>
        <p:spPr/>
        <p:txBody>
          <a:bodyPr/>
          <a:lstStyle>
            <a:lvl1pPr>
              <a:defRPr/>
            </a:lvl1pPr>
          </a:lstStyle>
          <a:p>
            <a:fld id="{D4D9B514-9B62-454F-84A9-2898AF88F387}" type="slidenum">
              <a:rPr lang="en-CA" altLang="en-US"/>
              <a:pPr/>
              <a:t>‹#›</a:t>
            </a:fld>
            <a:endParaRPr lang="en-CA" altLang="en-US"/>
          </a:p>
        </p:txBody>
      </p:sp>
    </p:spTree>
    <p:extLst>
      <p:ext uri="{BB962C8B-B14F-4D97-AF65-F5344CB8AC3E}">
        <p14:creationId xmlns:p14="http://schemas.microsoft.com/office/powerpoint/2010/main" val="3604457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idx="10"/>
          </p:nvPr>
        </p:nvSpPr>
        <p:spPr/>
        <p:txBody>
          <a:bodyPr/>
          <a:lstStyle>
            <a:lvl1pPr>
              <a:defRPr/>
            </a:lvl1pPr>
          </a:lstStyle>
          <a:p>
            <a:fld id="{D52C8089-66AD-4036-91D4-304ED916A0D7}" type="slidenum">
              <a:rPr lang="en-CA" altLang="en-US"/>
              <a:pPr/>
              <a:t>‹#›</a:t>
            </a:fld>
            <a:endParaRPr lang="en-CA" altLang="en-US"/>
          </a:p>
        </p:txBody>
      </p:sp>
    </p:spTree>
    <p:extLst>
      <p:ext uri="{BB962C8B-B14F-4D97-AF65-F5344CB8AC3E}">
        <p14:creationId xmlns:p14="http://schemas.microsoft.com/office/powerpoint/2010/main" val="89506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idx="10"/>
          </p:nvPr>
        </p:nvSpPr>
        <p:spPr/>
        <p:txBody>
          <a:bodyPr/>
          <a:lstStyle>
            <a:lvl1pPr>
              <a:defRPr/>
            </a:lvl1pPr>
          </a:lstStyle>
          <a:p>
            <a:fld id="{221FA5E5-9ECC-4F53-9D41-AA80CE69B8DA}" type="slidenum">
              <a:rPr lang="en-CA" altLang="en-US"/>
              <a:pPr/>
              <a:t>‹#›</a:t>
            </a:fld>
            <a:endParaRPr lang="en-CA" altLang="en-US"/>
          </a:p>
        </p:txBody>
      </p:sp>
    </p:spTree>
    <p:extLst>
      <p:ext uri="{BB962C8B-B14F-4D97-AF65-F5344CB8AC3E}">
        <p14:creationId xmlns:p14="http://schemas.microsoft.com/office/powerpoint/2010/main" val="4213972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60363" y="1979613"/>
            <a:ext cx="4600575" cy="503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13338" y="1979613"/>
            <a:ext cx="4600575" cy="503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4"/>
          <p:cNvSpPr>
            <a:spLocks noGrp="1"/>
          </p:cNvSpPr>
          <p:nvPr>
            <p:ph type="sldNum" idx="10"/>
          </p:nvPr>
        </p:nvSpPr>
        <p:spPr/>
        <p:txBody>
          <a:bodyPr/>
          <a:lstStyle>
            <a:lvl1pPr>
              <a:defRPr/>
            </a:lvl1pPr>
          </a:lstStyle>
          <a:p>
            <a:fld id="{FCC049B8-3D38-4195-B920-25993739FD7A}" type="slidenum">
              <a:rPr lang="en-CA" altLang="en-US"/>
              <a:pPr/>
              <a:t>‹#›</a:t>
            </a:fld>
            <a:endParaRPr lang="en-CA" altLang="en-US"/>
          </a:p>
        </p:txBody>
      </p:sp>
    </p:spTree>
    <p:extLst>
      <p:ext uri="{BB962C8B-B14F-4D97-AF65-F5344CB8AC3E}">
        <p14:creationId xmlns:p14="http://schemas.microsoft.com/office/powerpoint/2010/main" val="1341005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en-CA"/>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idx="10"/>
          </p:nvPr>
        </p:nvSpPr>
        <p:spPr/>
        <p:txBody>
          <a:bodyPr/>
          <a:lstStyle>
            <a:lvl1pPr>
              <a:defRPr/>
            </a:lvl1pPr>
          </a:lstStyle>
          <a:p>
            <a:fld id="{8292162D-48E0-42AF-B4FF-17956A8C9769}" type="slidenum">
              <a:rPr lang="en-CA" altLang="en-US"/>
              <a:pPr/>
              <a:t>‹#›</a:t>
            </a:fld>
            <a:endParaRPr lang="en-CA" altLang="en-US"/>
          </a:p>
        </p:txBody>
      </p:sp>
    </p:spTree>
    <p:extLst>
      <p:ext uri="{BB962C8B-B14F-4D97-AF65-F5344CB8AC3E}">
        <p14:creationId xmlns:p14="http://schemas.microsoft.com/office/powerpoint/2010/main" val="3622551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idx="10"/>
          </p:nvPr>
        </p:nvSpPr>
        <p:spPr/>
        <p:txBody>
          <a:bodyPr/>
          <a:lstStyle>
            <a:lvl1pPr>
              <a:defRPr/>
            </a:lvl1pPr>
          </a:lstStyle>
          <a:p>
            <a:fld id="{DB5038DE-6BDD-4EB0-B351-77C89EB1DE71}" type="slidenum">
              <a:rPr lang="en-CA" altLang="en-US"/>
              <a:pPr/>
              <a:t>‹#›</a:t>
            </a:fld>
            <a:endParaRPr lang="en-CA" altLang="en-US"/>
          </a:p>
        </p:txBody>
      </p:sp>
    </p:spTree>
    <p:extLst>
      <p:ext uri="{BB962C8B-B14F-4D97-AF65-F5344CB8AC3E}">
        <p14:creationId xmlns:p14="http://schemas.microsoft.com/office/powerpoint/2010/main" val="337703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5CD6634C-B64D-4918-8CBA-0D2BDE95DA2F}" type="slidenum">
              <a:rPr lang="en-CA" altLang="en-US"/>
              <a:pPr/>
              <a:t>‹#›</a:t>
            </a:fld>
            <a:endParaRPr lang="en-CA" altLang="en-US"/>
          </a:p>
        </p:txBody>
      </p:sp>
    </p:spTree>
    <p:extLst>
      <p:ext uri="{BB962C8B-B14F-4D97-AF65-F5344CB8AC3E}">
        <p14:creationId xmlns:p14="http://schemas.microsoft.com/office/powerpoint/2010/main" val="425261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C6B72524-9C75-49F6-90AB-306B3CA2567A}" type="slidenum">
              <a:rPr lang="en-CA" altLang="en-US"/>
              <a:pPr/>
              <a:t>‹#›</a:t>
            </a:fld>
            <a:endParaRPr lang="en-CA" altLang="en-US"/>
          </a:p>
        </p:txBody>
      </p:sp>
    </p:spTree>
    <p:extLst>
      <p:ext uri="{BB962C8B-B14F-4D97-AF65-F5344CB8AC3E}">
        <p14:creationId xmlns:p14="http://schemas.microsoft.com/office/powerpoint/2010/main" val="414309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idx="10"/>
          </p:nvPr>
        </p:nvSpPr>
        <p:spPr/>
        <p:txBody>
          <a:bodyPr/>
          <a:lstStyle>
            <a:lvl1pPr>
              <a:defRPr/>
            </a:lvl1pPr>
          </a:lstStyle>
          <a:p>
            <a:fld id="{7EC464D3-2B7A-4C6F-A33E-C40CA7B46A2B}" type="slidenum">
              <a:rPr lang="en-CA" altLang="en-US"/>
              <a:pPr/>
              <a:t>‹#›</a:t>
            </a:fld>
            <a:endParaRPr lang="en-CA" altLang="en-US"/>
          </a:p>
        </p:txBody>
      </p:sp>
    </p:spTree>
    <p:extLst>
      <p:ext uri="{BB962C8B-B14F-4D97-AF65-F5344CB8AC3E}">
        <p14:creationId xmlns:p14="http://schemas.microsoft.com/office/powerpoint/2010/main" val="88373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04A15450-1430-47D2-9CAF-0C36E545C43F}" type="slidenum">
              <a:rPr lang="en-CA" altLang="en-US"/>
              <a:pPr/>
              <a:t>‹#›</a:t>
            </a:fld>
            <a:endParaRPr lang="en-CA" altLang="en-US"/>
          </a:p>
        </p:txBody>
      </p:sp>
    </p:spTree>
    <p:extLst>
      <p:ext uri="{BB962C8B-B14F-4D97-AF65-F5344CB8AC3E}">
        <p14:creationId xmlns:p14="http://schemas.microsoft.com/office/powerpoint/2010/main" val="1512956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idx="10"/>
          </p:nvPr>
        </p:nvSpPr>
        <p:spPr/>
        <p:txBody>
          <a:bodyPr/>
          <a:lstStyle>
            <a:lvl1pPr>
              <a:defRPr/>
            </a:lvl1pPr>
          </a:lstStyle>
          <a:p>
            <a:fld id="{CBCCB171-F1FA-447B-9B2C-9EAD6284EE8B}" type="slidenum">
              <a:rPr lang="en-CA" altLang="en-US"/>
              <a:pPr/>
              <a:t>‹#›</a:t>
            </a:fld>
            <a:endParaRPr lang="en-CA" altLang="en-US"/>
          </a:p>
        </p:txBody>
      </p:sp>
    </p:spTree>
    <p:extLst>
      <p:ext uri="{BB962C8B-B14F-4D97-AF65-F5344CB8AC3E}">
        <p14:creationId xmlns:p14="http://schemas.microsoft.com/office/powerpoint/2010/main" val="315693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5525" y="301625"/>
            <a:ext cx="2338388" cy="67119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60363" y="301625"/>
            <a:ext cx="6862762" cy="6711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idx="10"/>
          </p:nvPr>
        </p:nvSpPr>
        <p:spPr/>
        <p:txBody>
          <a:bodyPr/>
          <a:lstStyle>
            <a:lvl1pPr>
              <a:defRPr/>
            </a:lvl1pPr>
          </a:lstStyle>
          <a:p>
            <a:fld id="{15C1617C-1DC8-48FC-98E8-51E565162184}" type="slidenum">
              <a:rPr lang="en-CA" altLang="en-US"/>
              <a:pPr/>
              <a:t>‹#›</a:t>
            </a:fld>
            <a:endParaRPr lang="en-CA" altLang="en-US"/>
          </a:p>
        </p:txBody>
      </p:sp>
    </p:spTree>
    <p:extLst>
      <p:ext uri="{BB962C8B-B14F-4D97-AF65-F5344CB8AC3E}">
        <p14:creationId xmlns:p14="http://schemas.microsoft.com/office/powerpoint/2010/main" val="419302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idx="10"/>
          </p:nvPr>
        </p:nvSpPr>
        <p:spPr/>
        <p:txBody>
          <a:bodyPr/>
          <a:lstStyle>
            <a:lvl1pPr>
              <a:defRPr/>
            </a:lvl1pPr>
          </a:lstStyle>
          <a:p>
            <a:fld id="{108BA505-763D-4777-B065-FB1560EE6A98}" type="slidenum">
              <a:rPr lang="en-CA" altLang="en-US"/>
              <a:pPr/>
              <a:t>‹#›</a:t>
            </a:fld>
            <a:endParaRPr lang="en-CA" altLang="en-US"/>
          </a:p>
        </p:txBody>
      </p:sp>
    </p:spTree>
    <p:extLst>
      <p:ext uri="{BB962C8B-B14F-4D97-AF65-F5344CB8AC3E}">
        <p14:creationId xmlns:p14="http://schemas.microsoft.com/office/powerpoint/2010/main" val="339775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503238" y="1768475"/>
            <a:ext cx="4456112" cy="4378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11750" y="1768475"/>
            <a:ext cx="4456113" cy="4378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4"/>
          <p:cNvSpPr>
            <a:spLocks noGrp="1"/>
          </p:cNvSpPr>
          <p:nvPr>
            <p:ph type="sldNum" idx="10"/>
          </p:nvPr>
        </p:nvSpPr>
        <p:spPr/>
        <p:txBody>
          <a:bodyPr/>
          <a:lstStyle>
            <a:lvl1pPr>
              <a:defRPr/>
            </a:lvl1pPr>
          </a:lstStyle>
          <a:p>
            <a:fld id="{C130BC77-A46D-461F-8AFA-9D44D8AC9BB8}" type="slidenum">
              <a:rPr lang="en-CA" altLang="en-US"/>
              <a:pPr/>
              <a:t>‹#›</a:t>
            </a:fld>
            <a:endParaRPr lang="en-CA" altLang="en-US"/>
          </a:p>
        </p:txBody>
      </p:sp>
    </p:spTree>
    <p:extLst>
      <p:ext uri="{BB962C8B-B14F-4D97-AF65-F5344CB8AC3E}">
        <p14:creationId xmlns:p14="http://schemas.microsoft.com/office/powerpoint/2010/main" val="95275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en-CA"/>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idx="10"/>
          </p:nvPr>
        </p:nvSpPr>
        <p:spPr/>
        <p:txBody>
          <a:bodyPr/>
          <a:lstStyle>
            <a:lvl1pPr>
              <a:defRPr/>
            </a:lvl1pPr>
          </a:lstStyle>
          <a:p>
            <a:fld id="{0D0448BC-0D10-45FE-A206-B5D95AB410E7}" type="slidenum">
              <a:rPr lang="en-CA" altLang="en-US"/>
              <a:pPr/>
              <a:t>‹#›</a:t>
            </a:fld>
            <a:endParaRPr lang="en-CA" altLang="en-US"/>
          </a:p>
        </p:txBody>
      </p:sp>
    </p:spTree>
    <p:extLst>
      <p:ext uri="{BB962C8B-B14F-4D97-AF65-F5344CB8AC3E}">
        <p14:creationId xmlns:p14="http://schemas.microsoft.com/office/powerpoint/2010/main" val="61316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idx="10"/>
          </p:nvPr>
        </p:nvSpPr>
        <p:spPr/>
        <p:txBody>
          <a:bodyPr/>
          <a:lstStyle>
            <a:lvl1pPr>
              <a:defRPr/>
            </a:lvl1pPr>
          </a:lstStyle>
          <a:p>
            <a:fld id="{E65C2815-17E7-44D1-8BCF-8F02143419F1}" type="slidenum">
              <a:rPr lang="en-CA" altLang="en-US"/>
              <a:pPr/>
              <a:t>‹#›</a:t>
            </a:fld>
            <a:endParaRPr lang="en-CA" altLang="en-US"/>
          </a:p>
        </p:txBody>
      </p:sp>
    </p:spTree>
    <p:extLst>
      <p:ext uri="{BB962C8B-B14F-4D97-AF65-F5344CB8AC3E}">
        <p14:creationId xmlns:p14="http://schemas.microsoft.com/office/powerpoint/2010/main" val="153435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0FF7D7E2-F07E-4E02-AB9F-ADD84D28F28D}" type="slidenum">
              <a:rPr lang="en-CA" altLang="en-US"/>
              <a:pPr/>
              <a:t>‹#›</a:t>
            </a:fld>
            <a:endParaRPr lang="en-CA" altLang="en-US"/>
          </a:p>
        </p:txBody>
      </p:sp>
    </p:spTree>
    <p:extLst>
      <p:ext uri="{BB962C8B-B14F-4D97-AF65-F5344CB8AC3E}">
        <p14:creationId xmlns:p14="http://schemas.microsoft.com/office/powerpoint/2010/main" val="215927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314EB4AE-73C9-487D-833E-F9CFA607A079}" type="slidenum">
              <a:rPr lang="en-CA" altLang="en-US"/>
              <a:pPr/>
              <a:t>‹#›</a:t>
            </a:fld>
            <a:endParaRPr lang="en-CA" altLang="en-US"/>
          </a:p>
        </p:txBody>
      </p:sp>
    </p:spTree>
    <p:extLst>
      <p:ext uri="{BB962C8B-B14F-4D97-AF65-F5344CB8AC3E}">
        <p14:creationId xmlns:p14="http://schemas.microsoft.com/office/powerpoint/2010/main" val="119000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idx="10"/>
          </p:nvPr>
        </p:nvSpPr>
        <p:spPr/>
        <p:txBody>
          <a:bodyPr/>
          <a:lstStyle>
            <a:lvl1pPr>
              <a:defRPr/>
            </a:lvl1pPr>
          </a:lstStyle>
          <a:p>
            <a:fld id="{E82A10BF-FC8B-490D-AC43-1A92F16ADC98}" type="slidenum">
              <a:rPr lang="en-CA" altLang="en-US"/>
              <a:pPr/>
              <a:t>‹#›</a:t>
            </a:fld>
            <a:endParaRPr lang="en-CA" altLang="en-US"/>
          </a:p>
        </p:txBody>
      </p:sp>
    </p:spTree>
    <p:extLst>
      <p:ext uri="{BB962C8B-B14F-4D97-AF65-F5344CB8AC3E}">
        <p14:creationId xmlns:p14="http://schemas.microsoft.com/office/powerpoint/2010/main" val="26389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body" idx="1"/>
          </p:nvPr>
        </p:nvSpPr>
        <p:spPr bwMode="auto">
          <a:xfrm>
            <a:off x="503238" y="1768475"/>
            <a:ext cx="9064625" cy="437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Text Box 3"/>
          <p:cNvSpPr txBox="1">
            <a:spLocks noChangeArrowheads="1"/>
          </p:cNvSpPr>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028" name="Text Box 4"/>
          <p:cNvSpPr txBox="1">
            <a:spLocks noChangeArrowheads="1"/>
          </p:cNvSpP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029"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C061D2A2-DA95-4555-BA10-4377AB3B26B2}"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7199313"/>
            <a:ext cx="10080625" cy="360362"/>
          </a:xfrm>
          <a:prstGeom prst="rect">
            <a:avLst/>
          </a:prstGeom>
          <a:solidFill>
            <a:srgbClr val="2C3E5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050" name="Rectangle 2"/>
          <p:cNvSpPr>
            <a:spLocks noChangeArrowheads="1"/>
          </p:cNvSpPr>
          <p:nvPr/>
        </p:nvSpPr>
        <p:spPr bwMode="auto">
          <a:xfrm>
            <a:off x="0" y="0"/>
            <a:ext cx="10080625" cy="1619250"/>
          </a:xfrm>
          <a:prstGeom prst="rect">
            <a:avLst/>
          </a:prstGeom>
          <a:solidFill>
            <a:srgbClr val="2C3E5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051" name="Rectangle 3"/>
          <p:cNvSpPr>
            <a:spLocks noGrp="1" noChangeArrowheads="1"/>
          </p:cNvSpPr>
          <p:nvPr>
            <p:ph type="title"/>
          </p:nvPr>
        </p:nvSpPr>
        <p:spPr bwMode="auto">
          <a:xfrm>
            <a:off x="360363" y="301625"/>
            <a:ext cx="935355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2" name="Rectangle 4"/>
          <p:cNvSpPr>
            <a:spLocks noGrp="1" noChangeArrowheads="1"/>
          </p:cNvSpPr>
          <p:nvPr>
            <p:ph type="body" idx="1"/>
          </p:nvPr>
        </p:nvSpPr>
        <p:spPr bwMode="auto">
          <a:xfrm>
            <a:off x="360363" y="1979613"/>
            <a:ext cx="9353550" cy="503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3" name="Text Box 5"/>
          <p:cNvSpPr txBox="1">
            <a:spLocks noChangeArrowheads="1"/>
          </p:cNvSpPr>
          <p:nvPr/>
        </p:nvSpPr>
        <p:spPr bwMode="auto">
          <a:xfrm>
            <a:off x="360363" y="7199313"/>
            <a:ext cx="2878137"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054" name="Text Box 6"/>
          <p:cNvSpPr txBox="1">
            <a:spLocks noChangeArrowheads="1"/>
          </p:cNvSpPr>
          <p:nvPr/>
        </p:nvSpPr>
        <p:spPr bwMode="auto">
          <a:xfrm>
            <a:off x="3419475" y="7199313"/>
            <a:ext cx="323850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055" name="Oval 7"/>
          <p:cNvSpPr>
            <a:spLocks noChangeArrowheads="1"/>
          </p:cNvSpPr>
          <p:nvPr/>
        </p:nvSpPr>
        <p:spPr bwMode="auto">
          <a:xfrm>
            <a:off x="9269413" y="6894513"/>
            <a:ext cx="539750" cy="539750"/>
          </a:xfrm>
          <a:prstGeom prst="ellipse">
            <a:avLst/>
          </a:prstGeom>
          <a:solidFill>
            <a:srgbClr val="1ABC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056" name="Rectangle 8"/>
          <p:cNvSpPr>
            <a:spLocks noGrp="1" noChangeArrowheads="1"/>
          </p:cNvSpPr>
          <p:nvPr>
            <p:ph type="sldNum"/>
          </p:nvPr>
        </p:nvSpPr>
        <p:spPr bwMode="auto">
          <a:xfrm>
            <a:off x="9180513" y="6804025"/>
            <a:ext cx="71437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a:lnSpc>
                <a:spcPct val="104000"/>
              </a:lnSpc>
              <a:buClrTx/>
              <a:buFontTx/>
              <a:buNone/>
              <a:defRPr sz="2400" b="1">
                <a:solidFill>
                  <a:srgbClr val="FFFFFF"/>
                </a:solidFill>
                <a:latin typeface="+mj-lt"/>
                <a:cs typeface="+mj-cs"/>
              </a:defRPr>
            </a:lvl1pPr>
          </a:lstStyle>
          <a:p>
            <a:fld id="{A5401738-4CFC-44E8-8687-B9EECCB16A4D}"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kern="1200">
          <a:solidFill>
            <a:srgbClr val="FFFFFF"/>
          </a:solidFill>
          <a:latin typeface="+mj-lt"/>
          <a:ea typeface="+mj-ea"/>
          <a:cs typeface="+mj-cs"/>
        </a:defRPr>
      </a:lvl1pPr>
      <a:lvl2pPr marL="742950" indent="-28575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2pPr>
      <a:lvl3pPr marL="1143000" indent="-22860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3pPr>
      <a:lvl4pPr marL="1600200" indent="-22860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4pPr>
      <a:lvl5pPr marL="2057400" indent="-22860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5pPr>
      <a:lvl6pPr marL="2514600" indent="-22860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6pPr>
      <a:lvl7pPr marL="2971800" indent="-22860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7pPr>
      <a:lvl8pPr marL="3429000" indent="-22860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8pPr>
      <a:lvl9pPr marL="3886200" indent="-228600" algn="l" defTabSz="449263" rtl="0" eaLnBrk="0" fontAlgn="base" hangingPunct="0">
        <a:lnSpc>
          <a:spcPct val="104000"/>
        </a:lnSpc>
        <a:spcBef>
          <a:spcPct val="0"/>
        </a:spcBef>
        <a:spcAft>
          <a:spcPct val="0"/>
        </a:spcAft>
        <a:buClr>
          <a:srgbClr val="000000"/>
        </a:buClr>
        <a:buSzPct val="100000"/>
        <a:buFont typeface="Times New Roman" panose="02020603050405020304" pitchFamily="18" charset="0"/>
        <a:defRPr sz="3400" b="1">
          <a:solidFill>
            <a:srgbClr val="FFFFFF"/>
          </a:solidFill>
          <a:latin typeface="Source Sans Pro Black" panose="020B0803030403020204" pitchFamily="34" charset="0"/>
          <a:cs typeface="源ノ角ゴシック Heavy" charset="0"/>
        </a:defRPr>
      </a:lvl9pPr>
    </p:titleStyle>
    <p:bodyStyle>
      <a:lvl1pPr marL="342900" indent="-342900" algn="l" defTabSz="449263" rtl="0" eaLnBrk="0" fontAlgn="base" hangingPunct="0">
        <a:lnSpc>
          <a:spcPct val="104000"/>
        </a:lnSpc>
        <a:spcBef>
          <a:spcPct val="0"/>
        </a:spcBef>
        <a:spcAft>
          <a:spcPts val="1413"/>
        </a:spcAft>
        <a:buClr>
          <a:srgbClr val="000000"/>
        </a:buClr>
        <a:buSzPct val="100000"/>
        <a:buFont typeface="Times New Roman" panose="02020603050405020304" pitchFamily="18" charset="0"/>
        <a:defRPr sz="3200" b="1" kern="1200">
          <a:solidFill>
            <a:srgbClr val="2C3E50"/>
          </a:solidFill>
          <a:latin typeface="+mn-lt"/>
          <a:ea typeface="+mn-ea"/>
          <a:cs typeface="+mn-cs"/>
        </a:defRPr>
      </a:lvl1pPr>
      <a:lvl2pPr marL="742950" indent="-285750" algn="l" defTabSz="449263" rtl="0" eaLnBrk="0" fontAlgn="base" hangingPunct="0">
        <a:lnSpc>
          <a:spcPct val="104000"/>
        </a:lnSpc>
        <a:spcBef>
          <a:spcPct val="0"/>
        </a:spcBef>
        <a:spcAft>
          <a:spcPts val="1138"/>
        </a:spcAft>
        <a:buClr>
          <a:srgbClr val="000000"/>
        </a:buClr>
        <a:buSzPct val="100000"/>
        <a:buFont typeface="Times New Roman" panose="02020603050405020304" pitchFamily="18" charset="0"/>
        <a:defRPr sz="2800" kern="1200">
          <a:solidFill>
            <a:srgbClr val="2C3E50"/>
          </a:solidFill>
          <a:latin typeface="Source Sans Pro" panose="020B0503030403020204" pitchFamily="34" charset="0"/>
          <a:ea typeface="+mn-ea"/>
          <a:cs typeface="源ノ角ゴシック Normal" charset="0"/>
        </a:defRPr>
      </a:lvl2pPr>
      <a:lvl3pPr marL="1143000" indent="-228600" algn="l" defTabSz="449263" rtl="0" eaLnBrk="0" fontAlgn="base" hangingPunct="0">
        <a:lnSpc>
          <a:spcPct val="104000"/>
        </a:lnSpc>
        <a:spcBef>
          <a:spcPct val="0"/>
        </a:spcBef>
        <a:spcAft>
          <a:spcPts val="850"/>
        </a:spcAft>
        <a:buClr>
          <a:srgbClr val="000000"/>
        </a:buClr>
        <a:buSzPct val="100000"/>
        <a:buFont typeface="Times New Roman" panose="02020603050405020304" pitchFamily="18" charset="0"/>
        <a:defRPr sz="2400" kern="1200">
          <a:solidFill>
            <a:srgbClr val="2C3E50"/>
          </a:solidFill>
          <a:latin typeface="Source Sans Pro" panose="020B0503030403020204" pitchFamily="34" charset="0"/>
          <a:ea typeface="+mn-ea"/>
          <a:cs typeface="源ノ角ゴシック Normal" charset="0"/>
        </a:defRPr>
      </a:lvl3pPr>
      <a:lvl4pPr marL="1600200" indent="-228600" algn="l" defTabSz="449263" rtl="0" eaLnBrk="0" fontAlgn="base" hangingPunct="0">
        <a:lnSpc>
          <a:spcPct val="104000"/>
        </a:lnSpc>
        <a:spcBef>
          <a:spcPct val="0"/>
        </a:spcBef>
        <a:spcAft>
          <a:spcPts val="575"/>
        </a:spcAft>
        <a:buClr>
          <a:srgbClr val="000000"/>
        </a:buClr>
        <a:buSzPct val="100000"/>
        <a:buFont typeface="Times New Roman" panose="02020603050405020304" pitchFamily="18" charset="0"/>
        <a:defRPr sz="2000" kern="1200">
          <a:solidFill>
            <a:srgbClr val="2C3E50"/>
          </a:solidFill>
          <a:latin typeface="Source Sans Pro" panose="020B0503030403020204" pitchFamily="34" charset="0"/>
          <a:ea typeface="+mn-ea"/>
          <a:cs typeface="源ノ角ゴシック Normal" charset="0"/>
        </a:defRPr>
      </a:lvl4pPr>
      <a:lvl5pPr marL="2057400" indent="-228600" algn="l" defTabSz="449263" rtl="0" eaLnBrk="0" fontAlgn="base" hangingPunct="0">
        <a:lnSpc>
          <a:spcPct val="104000"/>
        </a:lnSpc>
        <a:spcBef>
          <a:spcPct val="0"/>
        </a:spcBef>
        <a:spcAft>
          <a:spcPts val="288"/>
        </a:spcAft>
        <a:buClr>
          <a:srgbClr val="000000"/>
        </a:buClr>
        <a:buSzPct val="100000"/>
        <a:buFont typeface="Times New Roman" panose="02020603050405020304" pitchFamily="18" charset="0"/>
        <a:defRPr sz="2000" kern="1200">
          <a:solidFill>
            <a:srgbClr val="2C3E50"/>
          </a:solidFill>
          <a:latin typeface="Source Sans Pro" panose="020B0503030403020204" pitchFamily="34" charset="0"/>
          <a:ea typeface="+mn-ea"/>
          <a:cs typeface="源ノ角ゴシック Norm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How the Métis came to be</a:t>
            </a:r>
          </a:p>
        </p:txBody>
      </p:sp>
      <p:sp>
        <p:nvSpPr>
          <p:cNvPr id="11266"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As the fur trade moved further west during the mid to late 17</a:t>
            </a:r>
            <a:r>
              <a:rPr lang="en-CA" altLang="en-US" sz="2600" baseline="33000" dirty="0">
                <a:solidFill>
                  <a:srgbClr val="2C3E50"/>
                </a:solidFill>
                <a:latin typeface="Calibri" panose="020F0502020204030204" pitchFamily="34" charset="0"/>
              </a:rPr>
              <a:t>th</a:t>
            </a:r>
            <a:r>
              <a:rPr lang="en-CA" altLang="en-US" sz="2600" dirty="0">
                <a:solidFill>
                  <a:srgbClr val="2C3E50"/>
                </a:solidFill>
                <a:latin typeface="Calibri" panose="020F0502020204030204" pitchFamily="34" charset="0"/>
              </a:rPr>
              <a:t> century, many fur traders (particularly French and Scottish) especially those with the Northwest Company married First Nations women, particularly in the area that is now modern Manitoba</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Why do you think they did this?</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The fur traders believed it would ensure trade loyalty, while for the Natives, it would improve the living standard of their women and children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The Red River Colony plan</a:t>
            </a:r>
          </a:p>
        </p:txBody>
      </p:sp>
      <p:sp>
        <p:nvSpPr>
          <p:cNvPr id="5"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Lord Selkirk was a rich man who wanted to help tenant farmers who had been evicted from their lands.</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He owned a majority of the shares in the HBC, and was a director in the company. His plan was to use his HBC earnings to create settlements specifically for those farmers in British colonies in North America</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He wanted to create a colony in the fertile Red River Valley where settlers could farm enough food to both support themselves and supply HBC employees with food in Canada.</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Why do you think he wanted to do this? Remember that Selkirk was an HBC director himself,</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What problems can you see with this plan? Consider the location in particular</a:t>
            </a:r>
          </a:p>
        </p:txBody>
      </p:sp>
    </p:spTree>
    <p:extLst>
      <p:ext uri="{BB962C8B-B14F-4D97-AF65-F5344CB8AC3E}">
        <p14:creationId xmlns:p14="http://schemas.microsoft.com/office/powerpoint/2010/main" val="400065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The Red River Colony</a:t>
            </a:r>
          </a:p>
        </p:txBody>
      </p:sp>
      <p:sp>
        <p:nvSpPr>
          <p:cNvPr id="3"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In 1811, the HBC gave Lord Selkirk about 300,000 square km in what is now south Manitoba/North Dakota</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No one considered that the Metis and other people had already been living there for many years</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What problems can you see this causing?</a:t>
            </a:r>
          </a:p>
        </p:txBody>
      </p:sp>
    </p:spTree>
    <p:extLst>
      <p:ext uri="{BB962C8B-B14F-4D97-AF65-F5344CB8AC3E}">
        <p14:creationId xmlns:p14="http://schemas.microsoft.com/office/powerpoint/2010/main" val="36857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journal.forces.gc.ca/vol14/no4/imagesen/54-OUELLETTE-image02-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944" y="1259557"/>
            <a:ext cx="7166571" cy="620306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The Red River Colony</a:t>
            </a:r>
          </a:p>
        </p:txBody>
      </p:sp>
    </p:spTree>
    <p:extLst>
      <p:ext uri="{BB962C8B-B14F-4D97-AF65-F5344CB8AC3E}">
        <p14:creationId xmlns:p14="http://schemas.microsoft.com/office/powerpoint/2010/main" val="37361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The Red River Colony</a:t>
            </a:r>
          </a:p>
        </p:txBody>
      </p:sp>
      <p:sp>
        <p:nvSpPr>
          <p:cNvPr id="3"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Conditions in the colony were extremely harsh; the climate was much colder than the Scottish farmers were used to</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The first group of settlers left Britain in 1811, followed by a larger group in 1812, but neither arrived at the intended site of the colony until 1813 due to having to spend the harsh winter at York Factory, 850 km away</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The first set of crops that the settlers had planted failed, forcing them to march and spend the winter at another HBC post</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The next group of colonists that arrived landed by mistake in Fort William in Ontario, upon which they marched nearly 1000 km in the middle of winter to York Factory</a:t>
            </a:r>
          </a:p>
          <a:p>
            <a:pPr eaLnBrk="1" hangingPunct="1">
              <a:lnSpc>
                <a:spcPct val="102000"/>
              </a:lnSpc>
              <a:spcAft>
                <a:spcPts val="1413"/>
              </a:spcAft>
              <a:buClr>
                <a:srgbClr val="2C3E50"/>
              </a:buClr>
              <a:buSzPct val="45000"/>
              <a:buFont typeface="Wingdings" panose="05000000000000000000" pitchFamily="2" charset="2"/>
              <a:buChar char=""/>
            </a:pPr>
            <a:endParaRPr lang="en-CA" altLang="en-US" sz="2600" dirty="0">
              <a:solidFill>
                <a:srgbClr val="2C3E50"/>
              </a:solidFill>
              <a:latin typeface="Calibri" panose="020F0502020204030204" pitchFamily="34" charset="0"/>
            </a:endParaRPr>
          </a:p>
        </p:txBody>
      </p:sp>
    </p:spTree>
    <p:extLst>
      <p:ext uri="{BB962C8B-B14F-4D97-AF65-F5344CB8AC3E}">
        <p14:creationId xmlns:p14="http://schemas.microsoft.com/office/powerpoint/2010/main" val="96531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The Red River Colony</a:t>
            </a:r>
          </a:p>
        </p:txBody>
      </p:sp>
      <p:sp>
        <p:nvSpPr>
          <p:cNvPr id="3"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When the settlers finally arrived at the colony they realized that they were totally unprepared. There were no houses, no fields ready, no seeds to plant…starvation was certain.</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However, the settlers were not alone. The Metis settlements were nearby, and many Metis helped the settlers (shelter, and food). Many others did not help. </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Why might the Metis at Red River not like the new settlers?</a:t>
            </a:r>
          </a:p>
        </p:txBody>
      </p:sp>
    </p:spTree>
    <p:extLst>
      <p:ext uri="{BB962C8B-B14F-4D97-AF65-F5344CB8AC3E}">
        <p14:creationId xmlns:p14="http://schemas.microsoft.com/office/powerpoint/2010/main" val="278068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The Red River Colony</a:t>
            </a:r>
          </a:p>
        </p:txBody>
      </p:sp>
      <p:sp>
        <p:nvSpPr>
          <p:cNvPr id="3"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a:buFont typeface="Arial" panose="020B0604020202020204" pitchFamily="34" charset="0"/>
              <a:buChar char="•"/>
            </a:pPr>
            <a:r>
              <a:rPr lang="en-CA" altLang="en-US" sz="2800" dirty="0">
                <a:solidFill>
                  <a:srgbClr val="2C3E50"/>
                </a:solidFill>
                <a:latin typeface="Calibri" panose="020F0502020204030204" pitchFamily="34" charset="0"/>
                <a:cs typeface="Calibri" panose="020F0502020204030204" pitchFamily="34" charset="0"/>
              </a:rPr>
              <a:t>Many Metis were angry at the settlers! They didn’t like the HBC, and these settlers represented that company. They were seen as a threat to the Metis way of life…(they might drive the buffalo away!)</a:t>
            </a:r>
          </a:p>
          <a:p>
            <a:pPr marL="104775" indent="0"/>
            <a:endParaRPr lang="en-CA" altLang="en-US" sz="28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altLang="en-US" sz="2800" dirty="0">
                <a:solidFill>
                  <a:schemeClr val="tx1"/>
                </a:solidFill>
                <a:latin typeface="Calibri" panose="020F0502020204030204" pitchFamily="34" charset="0"/>
                <a:cs typeface="Calibri" panose="020F0502020204030204" pitchFamily="34" charset="0"/>
              </a:rPr>
              <a:t>The NWC saw this colony as a plot by the HBC to ruin their trade, the local Metis sided with the NWC and together they decided to drive the colony from the country. </a:t>
            </a:r>
            <a:r>
              <a:rPr lang="en-CA" altLang="en-US" sz="2800" dirty="0">
                <a:solidFill>
                  <a:srgbClr val="2C3E50"/>
                </a:solidFill>
                <a:latin typeface="Calibri" panose="020F0502020204030204" pitchFamily="34" charset="0"/>
                <a:cs typeface="Calibri" panose="020F0502020204030204" pitchFamily="34" charset="0"/>
              </a:rPr>
              <a:t>Many Metis were angry at the settlers! They didn’t like the HBC, and these settlers represented that company. They were seen as a threat to the Metis way of life…The NWC encouraged the Metis to openly attack the settlers.</a:t>
            </a:r>
          </a:p>
          <a:p>
            <a:pPr>
              <a:buFont typeface="Arial" panose="020B0604020202020204" pitchFamily="34" charset="0"/>
              <a:buChar char="•"/>
            </a:pPr>
            <a:endParaRPr lang="en-CA" alt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9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Exit Slip: Letters home</a:t>
            </a:r>
          </a:p>
        </p:txBody>
      </p:sp>
      <p:sp>
        <p:nvSpPr>
          <p:cNvPr id="3"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Imagine you are one of the original settlers in Red River</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Write a letter home to a friend who is also a tenant farmer that has been evicted from their farm</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You must either convince them to join you in Red River or to stay in the British Isles</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Remember, their alternative would be moving to a city to become a labourer in a factory or mine</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Your letter should be at least 2-3 paragraphs (no more than 3) and use the information you’ve learned today</a:t>
            </a:r>
          </a:p>
        </p:txBody>
      </p:sp>
    </p:spTree>
    <p:extLst>
      <p:ext uri="{BB962C8B-B14F-4D97-AF65-F5344CB8AC3E}">
        <p14:creationId xmlns:p14="http://schemas.microsoft.com/office/powerpoint/2010/main" val="23552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How the Métis came to be</a:t>
            </a:r>
          </a:p>
        </p:txBody>
      </p:sp>
      <p:sp>
        <p:nvSpPr>
          <p:cNvPr id="4"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Because the region was so isolated from more settled areas, the children of these French/Scottish and Native marriages often married other people of similarly mixed race</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Over generations, they began to develop a unique culture, one that contained elements from both French and Native culture: the Metis.  </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Most Metis spoke both a First Nations language and either English or French, making them invaluable to the fur trade</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The Metis also developed a unique language called </a:t>
            </a:r>
            <a:r>
              <a:rPr lang="en-CA" altLang="en-US" sz="2600" dirty="0" err="1">
                <a:solidFill>
                  <a:srgbClr val="2C3E50"/>
                </a:solidFill>
                <a:latin typeface="Calibri" panose="020F0502020204030204" pitchFamily="34" charset="0"/>
              </a:rPr>
              <a:t>Michif</a:t>
            </a:r>
            <a:r>
              <a:rPr lang="en-CA" altLang="en-US" sz="2600" dirty="0">
                <a:solidFill>
                  <a:srgbClr val="2C3E50"/>
                </a:solidFill>
                <a:latin typeface="Calibri" panose="020F0502020204030204" pitchFamily="34" charset="0"/>
              </a:rPr>
              <a:t>, which was a mix of multiple First Nations languages and French </a:t>
            </a:r>
          </a:p>
        </p:txBody>
      </p:sp>
    </p:spTree>
    <p:extLst>
      <p:ext uri="{BB962C8B-B14F-4D97-AF65-F5344CB8AC3E}">
        <p14:creationId xmlns:p14="http://schemas.microsoft.com/office/powerpoint/2010/main" val="1953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commons/thumb/0/00/Engraving_at_Batoche_Cemetery_(Michif_version).jpg/220px-Engraving_at_Batoche_Cemetery_(Michif_ver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650" y="899517"/>
            <a:ext cx="5292022"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359792" y="107429"/>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An example of </a:t>
            </a:r>
            <a:r>
              <a:rPr lang="en-CA" altLang="en-US" sz="3400" b="1" dirty="0" err="1">
                <a:latin typeface="Calibri" panose="020F0502020204030204" pitchFamily="34" charset="0"/>
              </a:rPr>
              <a:t>Michif</a:t>
            </a:r>
            <a:endParaRPr lang="en-CA" altLang="en-US" sz="3400" b="1" dirty="0">
              <a:latin typeface="Calibri" panose="020F0502020204030204" pitchFamily="34" charset="0"/>
            </a:endParaRPr>
          </a:p>
        </p:txBody>
      </p:sp>
    </p:spTree>
    <p:extLst>
      <p:ext uri="{BB962C8B-B14F-4D97-AF65-F5344CB8AC3E}">
        <p14:creationId xmlns:p14="http://schemas.microsoft.com/office/powerpoint/2010/main" val="357605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What about this picture tells you the family is Métis?</a:t>
            </a:r>
          </a:p>
        </p:txBody>
      </p:sp>
      <p:pic>
        <p:nvPicPr>
          <p:cNvPr id="24578" name="Picture 2" descr="https://hallnjean2.files.wordpress.com/2012/11/annie-and-famil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952" y="971525"/>
            <a:ext cx="7331224" cy="64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0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How the Métis came to be</a:t>
            </a:r>
          </a:p>
        </p:txBody>
      </p:sp>
      <p:sp>
        <p:nvSpPr>
          <p:cNvPr id="3"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Though there were Metis throughout the Northwest region, many were living near where the Red River and Assiniboine Rivers</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What modern city is at this location?</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This region had rich soil, and the Metis built farms according to the seigneurial system from New France</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What was the seigneurial system?</a:t>
            </a:r>
          </a:p>
        </p:txBody>
      </p:sp>
    </p:spTree>
    <p:extLst>
      <p:ext uri="{BB962C8B-B14F-4D97-AF65-F5344CB8AC3E}">
        <p14:creationId xmlns:p14="http://schemas.microsoft.com/office/powerpoint/2010/main" val="5996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The seigneurial system</a:t>
            </a:r>
          </a:p>
        </p:txBody>
      </p:sp>
      <p:pic>
        <p:nvPicPr>
          <p:cNvPr id="22530" name="Picture 2" descr="https://tce-live2.s3.amazonaws.com/media/media/6ba0cc2e-f126-4882-aee8-5690ccd8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01" y="1246806"/>
            <a:ext cx="5616624" cy="586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8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577528" y="705570"/>
            <a:ext cx="3973863" cy="4009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defTabSz="914400" eaLnBrk="1" hangingPunct="1">
              <a:lnSpc>
                <a:spcPct val="90000"/>
              </a:lnSpc>
              <a:spcAft>
                <a:spcPts val="600"/>
              </a:spcAft>
            </a:pPr>
            <a:r>
              <a:rPr lang="en-US" altLang="en-US" sz="6000" b="1" dirty="0">
                <a:solidFill>
                  <a:schemeClr val="tx1"/>
                </a:solidFill>
                <a:latin typeface="+mj-lt"/>
                <a:ea typeface="+mj-ea"/>
                <a:cs typeface="+mj-cs"/>
              </a:rPr>
              <a:t>Red River Metis Lots</a:t>
            </a:r>
          </a:p>
        </p:txBody>
      </p:sp>
      <p:pic>
        <p:nvPicPr>
          <p:cNvPr id="4" name="Picture 3">
            <a:extLst>
              <a:ext uri="{FF2B5EF4-FFF2-40B4-BE49-F238E27FC236}">
                <a16:creationId xmlns:a16="http://schemas.microsoft.com/office/drawing/2014/main" id="{0B93AA0A-7578-1149-BC3F-AC5B814B4479}"/>
              </a:ext>
            </a:extLst>
          </p:cNvPr>
          <p:cNvPicPr>
            <a:picLocks noChangeAspect="1"/>
          </p:cNvPicPr>
          <p:nvPr/>
        </p:nvPicPr>
        <p:blipFill rotWithShape="1">
          <a:blip r:embed="rId2">
            <a:extLst>
              <a:ext uri="{28A0092B-C50C-407E-A947-70E740481C1C}">
                <a14:useLocalDpi xmlns:a14="http://schemas.microsoft.com/office/drawing/2010/main" val="0"/>
              </a:ext>
            </a:extLst>
          </a:blip>
          <a:srcRect r="3749" b="-1"/>
          <a:stretch/>
        </p:blipFill>
        <p:spPr>
          <a:xfrm>
            <a:off x="20" y="10"/>
            <a:ext cx="5048275" cy="7559665"/>
          </a:xfrm>
          <a:prstGeom prst="rect">
            <a:avLst/>
          </a:prstGeom>
        </p:spPr>
      </p:pic>
    </p:spTree>
    <p:extLst>
      <p:ext uri="{BB962C8B-B14F-4D97-AF65-F5344CB8AC3E}">
        <p14:creationId xmlns:p14="http://schemas.microsoft.com/office/powerpoint/2010/main" val="10415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Trouble in Scotland</a:t>
            </a:r>
          </a:p>
        </p:txBody>
      </p:sp>
      <p:sp>
        <p:nvSpPr>
          <p:cNvPr id="3" name="Text Box 2"/>
          <p:cNvSpPr txBox="1">
            <a:spLocks noChangeArrowheads="1"/>
          </p:cNvSpPr>
          <p:nvPr/>
        </p:nvSpPr>
        <p:spPr bwMode="auto">
          <a:xfrm>
            <a:off x="360363" y="1979613"/>
            <a:ext cx="93599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Many wealthy landowners in Scotland decided to kick their tenants off their land, knock down their houses and fences, and put huge flocks of sheep there. Wool was in high demand, and they could make more money. </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Imagine you are a tenant farmer who has just been evicted from your farm by your landlord to make room for sheep; what can you do? What are your options?</a:t>
            </a:r>
          </a:p>
          <a:p>
            <a:pPr eaLnBrk="1" hangingPunct="1">
              <a:lnSpc>
                <a:spcPct val="102000"/>
              </a:lnSpc>
              <a:spcAft>
                <a:spcPts val="1413"/>
              </a:spcAft>
              <a:buClr>
                <a:srgbClr val="2C3E50"/>
              </a:buClr>
              <a:buSzPct val="45000"/>
              <a:buFont typeface="Wingdings" panose="05000000000000000000" pitchFamily="2" charset="2"/>
              <a:buChar char=""/>
            </a:pPr>
            <a:r>
              <a:rPr lang="en-CA" altLang="en-US" sz="2600" dirty="0">
                <a:solidFill>
                  <a:srgbClr val="2C3E50"/>
                </a:solidFill>
                <a:latin typeface="Calibri" panose="020F0502020204030204" pitchFamily="34" charset="0"/>
              </a:rPr>
              <a:t>Well…? Where are you going to live? What are you going to do to earn a living?</a:t>
            </a:r>
          </a:p>
          <a:p>
            <a:pPr eaLnBrk="1" hangingPunct="1">
              <a:lnSpc>
                <a:spcPct val="102000"/>
              </a:lnSpc>
              <a:spcAft>
                <a:spcPts val="1413"/>
              </a:spcAft>
              <a:buClr>
                <a:srgbClr val="2C3E50"/>
              </a:buClr>
              <a:buSzPct val="45000"/>
              <a:buFont typeface="Wingdings" panose="05000000000000000000" pitchFamily="2" charset="2"/>
              <a:buChar char=""/>
            </a:pPr>
            <a:endParaRPr lang="en-CA" altLang="en-US" sz="2600" dirty="0">
              <a:solidFill>
                <a:srgbClr val="2C3E50"/>
              </a:solidFill>
              <a:latin typeface="Calibri" panose="020F0502020204030204" pitchFamily="34" charset="0"/>
            </a:endParaRPr>
          </a:p>
        </p:txBody>
      </p:sp>
    </p:spTree>
    <p:extLst>
      <p:ext uri="{BB962C8B-B14F-4D97-AF65-F5344CB8AC3E}">
        <p14:creationId xmlns:p14="http://schemas.microsoft.com/office/powerpoint/2010/main" val="12581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60363" y="301625"/>
            <a:ext cx="93599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hangingPunct="1">
              <a:lnSpc>
                <a:spcPct val="102000"/>
              </a:lnSpc>
            </a:pPr>
            <a:r>
              <a:rPr lang="en-CA" altLang="en-US" sz="3400" b="1" dirty="0">
                <a:latin typeface="Calibri" panose="020F0502020204030204" pitchFamily="34" charset="0"/>
              </a:rPr>
              <a:t>Meet Lord Selkirk and learn about his plan to help the evicted farmers in Scotland.</a:t>
            </a:r>
          </a:p>
        </p:txBody>
      </p:sp>
      <p:pic>
        <p:nvPicPr>
          <p:cNvPr id="25602" name="Picture 2" descr="https://upload.wikimedia.org/wikipedia/commons/b/b1/Thomas_Douglas_5th_Earl_of_Selki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0" y="1619597"/>
            <a:ext cx="36671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328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Source Sans Pro Black"/>
        <a:ea typeface=""/>
        <a:cs typeface="源ノ角ゴシック Heavy"/>
      </a:majorFont>
      <a:minorFont>
        <a:latin typeface="Source Sans Pro Semibold"/>
        <a:ea typeface=""/>
        <a:cs typeface="源ノ角ゴシック Bold"/>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991</Words>
  <Application>Microsoft Macintosh PowerPoint</Application>
  <PresentationFormat>Custom</PresentationFormat>
  <Paragraphs>54</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Source Sans Pro</vt:lpstr>
      <vt:lpstr>Source Sans Pro Black</vt:lpstr>
      <vt:lpstr>Source Sans Pro Semibold</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Goldsack</dc:creator>
  <cp:lastModifiedBy>Larry Goldsack</cp:lastModifiedBy>
  <cp:revision>5</cp:revision>
  <dcterms:created xsi:type="dcterms:W3CDTF">2019-04-10T16:43:40Z</dcterms:created>
  <dcterms:modified xsi:type="dcterms:W3CDTF">2019-04-10T20:27:27Z</dcterms:modified>
</cp:coreProperties>
</file>