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57" r:id="rId4"/>
    <p:sldId id="263" r:id="rId5"/>
    <p:sldId id="258" r:id="rId6"/>
    <p:sldId id="262" r:id="rId7"/>
    <p:sldId id="264" r:id="rId8"/>
    <p:sldId id="259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89828"/>
  </p:normalViewPr>
  <p:slideViewPr>
    <p:cSldViewPr>
      <p:cViewPr>
        <p:scale>
          <a:sx n="70" d="100"/>
          <a:sy n="70" d="100"/>
        </p:scale>
        <p:origin x="2256" y="5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FCAD1-1566-47DB-95FA-3DF09988F3B8}" type="datetimeFigureOut">
              <a:rPr lang="en-CA" smtClean="0"/>
              <a:t>2016-04-01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59841-4219-4CFC-9A88-9CC2C86280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2695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Relationship Id="rId3" Type="http://schemas.openxmlformats.org/officeDocument/2006/relationships/hyperlink" Target="https://www.youtube.com/watch?v=_rLyWrYHJ1E" TargetMode="Externa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How</a:t>
            </a:r>
            <a:r>
              <a:rPr lang="en-CA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to pan gold – </a:t>
            </a:r>
          </a:p>
          <a:p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https://www.youtube.com/watch?v=_rLyWrYHJ1E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59841-4219-4CFC-9A88-9CC2C86280F2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6881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Class Discussion:</a:t>
            </a:r>
          </a:p>
          <a:p>
            <a:r>
              <a:rPr lang="en-CA" dirty="0" smtClean="0"/>
              <a:t>Get</a:t>
            </a:r>
            <a:r>
              <a:rPr lang="en-CA" baseline="0" dirty="0" smtClean="0"/>
              <a:t> students moving around classroom by posing questions. Certain corners of the room relate to specific answers.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59841-4219-4CFC-9A88-9CC2C86280F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6099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Affluent = Having a lot of something (wealth, property, material goods, etc.)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59841-4219-4CFC-9A88-9CC2C86280F2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6239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59841-4219-4CFC-9A88-9CC2C86280F2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9271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FN’s groups told the traders what kind and quality of goods they wanted, and would not settle for less.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59841-4219-4CFC-9A88-9CC2C86280F2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1950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9EB-0D0B-418D-A66D-ED594D32E7EC}" type="datetimeFigureOut">
              <a:rPr lang="en-CA" smtClean="0"/>
              <a:t>2016-04-01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E792-6F95-4E86-989B-F363E00407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9EB-0D0B-418D-A66D-ED594D32E7EC}" type="datetimeFigureOut">
              <a:rPr lang="en-CA" smtClean="0"/>
              <a:t>2016-04-01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E792-6F95-4E86-989B-F363E00407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9EB-0D0B-418D-A66D-ED594D32E7EC}" type="datetimeFigureOut">
              <a:rPr lang="en-CA" smtClean="0"/>
              <a:t>2016-04-01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E792-6F95-4E86-989B-F363E00407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9EB-0D0B-418D-A66D-ED594D32E7EC}" type="datetimeFigureOut">
              <a:rPr lang="en-CA" smtClean="0"/>
              <a:t>2016-04-01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E792-6F95-4E86-989B-F363E00407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9EB-0D0B-418D-A66D-ED594D32E7EC}" type="datetimeFigureOut">
              <a:rPr lang="en-CA" smtClean="0"/>
              <a:t>2016-04-01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E792-6F95-4E86-989B-F363E00407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9EB-0D0B-418D-A66D-ED594D32E7EC}" type="datetimeFigureOut">
              <a:rPr lang="en-CA" smtClean="0"/>
              <a:t>2016-04-01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E792-6F95-4E86-989B-F363E00407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9EB-0D0B-418D-A66D-ED594D32E7EC}" type="datetimeFigureOut">
              <a:rPr lang="en-CA" smtClean="0"/>
              <a:t>2016-04-01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E792-6F95-4E86-989B-F363E00407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9EB-0D0B-418D-A66D-ED594D32E7EC}" type="datetimeFigureOut">
              <a:rPr lang="en-CA" smtClean="0"/>
              <a:t>2016-04-01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E792-6F95-4E86-989B-F363E00407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9EB-0D0B-418D-A66D-ED594D32E7EC}" type="datetimeFigureOut">
              <a:rPr lang="en-CA" smtClean="0"/>
              <a:t>2016-04-01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E792-6F95-4E86-989B-F363E00407B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9EB-0D0B-418D-A66D-ED594D32E7EC}" type="datetimeFigureOut">
              <a:rPr lang="en-CA" smtClean="0"/>
              <a:t>2016-04-01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E792-6F95-4E86-989B-F363E00407BF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E9EB-0D0B-418D-A66D-ED594D32E7EC}" type="datetimeFigureOut">
              <a:rPr lang="en-CA" smtClean="0"/>
              <a:t>2016-04-01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09E792-6F95-4E86-989B-F363E00407BF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809E792-6F95-4E86-989B-F363E00407BF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ECBE9EB-0D0B-418D-A66D-ED594D32E7EC}" type="datetimeFigureOut">
              <a:rPr lang="en-CA" smtClean="0"/>
              <a:t>2016-04-01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1dcsYMTyZc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543800" cy="2593975"/>
          </a:xfrm>
        </p:spPr>
        <p:txBody>
          <a:bodyPr/>
          <a:lstStyle/>
          <a:p>
            <a:r>
              <a:rPr lang="en-CA" dirty="0" smtClean="0"/>
              <a:t>Yukon Area Before the Gold Rush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014340"/>
            <a:ext cx="5004048" cy="312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r>
              <a:rPr lang="en-CA" dirty="0"/>
              <a:t>Yukon Area Before the Gold </a:t>
            </a:r>
            <a:r>
              <a:rPr lang="en-CA" dirty="0" smtClean="0"/>
              <a:t>Rush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Dawson City not yet established….</a:t>
            </a:r>
          </a:p>
          <a:p>
            <a:pPr lvl="1"/>
            <a:r>
              <a:rPr lang="en-CA" dirty="0" smtClean="0"/>
              <a:t>Still in a natural state and considered a “mud flap”.</a:t>
            </a:r>
          </a:p>
          <a:p>
            <a:pPr lvl="1"/>
            <a:r>
              <a:rPr lang="en-CA" dirty="0" smtClean="0"/>
              <a:t>No bars, no hotels, no restaurants, and not many people.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BUT….</a:t>
            </a:r>
          </a:p>
          <a:p>
            <a:pPr lvl="1"/>
            <a:r>
              <a:rPr lang="en-CA" dirty="0" smtClean="0"/>
              <a:t>This is all about to change!</a:t>
            </a:r>
          </a:p>
          <a:p>
            <a:pPr lvl="1"/>
            <a:endParaRPr lang="en-CA" dirty="0"/>
          </a:p>
          <a:p>
            <a:pPr lvl="1"/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www.youtube.com/watch?v=1dcsYMTyZcE</a:t>
            </a: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8102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11219"/>
            <a:ext cx="7620000" cy="1143000"/>
          </a:xfrm>
        </p:spPr>
        <p:txBody>
          <a:bodyPr/>
          <a:lstStyle/>
          <a:p>
            <a:pPr algn="ctr"/>
            <a:r>
              <a:rPr lang="en-CA" dirty="0" smtClean="0"/>
              <a:t>GOSSIP Activity </a:t>
            </a:r>
            <a:endParaRPr lang="en-CA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432675" y="6254750"/>
            <a:ext cx="1662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79900" y="9702800"/>
            <a:ext cx="1662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432675" y="9702800"/>
            <a:ext cx="1662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504882"/>
              </p:ext>
            </p:extLst>
          </p:nvPr>
        </p:nvGraphicFramePr>
        <p:xfrm>
          <a:off x="4279900" y="1484784"/>
          <a:ext cx="4752528" cy="511256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sx="59000" sy="59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2357815"/>
                <a:gridCol w="2394713"/>
              </a:tblGrid>
              <a:tr h="2556284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My</a:t>
                      </a:r>
                      <a:r>
                        <a:rPr lang="en-CA" baseline="0" dirty="0" smtClean="0">
                          <a:solidFill>
                            <a:srgbClr val="FF0000"/>
                          </a:solidFill>
                        </a:rPr>
                        <a:t> Ideas: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2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0070C0"/>
                          </a:solidFill>
                        </a:rPr>
                        <a:t>                          Ideas:</a:t>
                      </a:r>
                      <a:endParaRPr lang="en-CA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2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556284">
                <a:tc>
                  <a:txBody>
                    <a:bodyPr/>
                    <a:lstStyle/>
                    <a:p>
                      <a:r>
                        <a:rPr lang="en-CA" dirty="0" smtClean="0"/>
                        <a:t>                          </a:t>
                      </a:r>
                      <a:r>
                        <a:rPr lang="en-CA" b="1" dirty="0" smtClean="0">
                          <a:solidFill>
                            <a:srgbClr val="0070C0"/>
                          </a:solidFill>
                        </a:rPr>
                        <a:t>Ideas:</a:t>
                      </a:r>
                      <a:endParaRPr lang="en-CA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2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rgbClr val="0070C0"/>
                          </a:solidFill>
                        </a:rPr>
                        <a:t>                         Ideas:</a:t>
                      </a:r>
                      <a:endParaRPr lang="en-CA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2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6732240" y="4293096"/>
            <a:ext cx="122413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27984" y="4293096"/>
            <a:ext cx="122413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20607" y="1772816"/>
            <a:ext cx="122413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9512" y="856357"/>
            <a:ext cx="39604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>
                <a:solidFill>
                  <a:srgbClr val="FF0000"/>
                </a:solidFill>
              </a:rPr>
              <a:t>Task:</a:t>
            </a:r>
          </a:p>
          <a:p>
            <a:r>
              <a:rPr lang="en-CA" sz="2000" b="1" dirty="0" smtClean="0"/>
              <a:t>Step 1 &gt; </a:t>
            </a:r>
            <a:r>
              <a:rPr lang="en-CA" dirty="0" smtClean="0"/>
              <a:t>Write down your ideas / thoughts about the conditions of the Yukon area BEFORE the Klondike Gold Rush (4 Mins).</a:t>
            </a:r>
          </a:p>
          <a:p>
            <a:r>
              <a:rPr lang="en-CA" b="1" dirty="0" smtClean="0"/>
              <a:t>Step 2 &gt; </a:t>
            </a:r>
            <a:r>
              <a:rPr lang="en-CA" dirty="0" smtClean="0"/>
              <a:t>Partner up with someone in a different area of the class room, </a:t>
            </a:r>
            <a:r>
              <a:rPr lang="en-CA" u="sng" dirty="0" smtClean="0"/>
              <a:t>exchange your ideas</a:t>
            </a:r>
            <a:r>
              <a:rPr lang="en-CA" dirty="0" smtClean="0"/>
              <a:t>, and write down their ideas.</a:t>
            </a:r>
          </a:p>
          <a:p>
            <a:endParaRPr lang="en-CA" sz="2000" dirty="0"/>
          </a:p>
          <a:p>
            <a:r>
              <a:rPr lang="en-CA" b="1" dirty="0" smtClean="0">
                <a:solidFill>
                  <a:srgbClr val="FF0000"/>
                </a:solidFill>
              </a:rPr>
              <a:t>Things to possibly touch on:</a:t>
            </a:r>
          </a:p>
          <a:p>
            <a:r>
              <a:rPr lang="en-CA" b="1" dirty="0" smtClean="0"/>
              <a:t>Social Conditions</a:t>
            </a:r>
          </a:p>
          <a:p>
            <a:r>
              <a:rPr lang="en-CA" dirty="0" smtClean="0"/>
              <a:t>        - Who lived there?</a:t>
            </a:r>
          </a:p>
          <a:p>
            <a:r>
              <a:rPr lang="en-CA" dirty="0"/>
              <a:t> </a:t>
            </a:r>
            <a:r>
              <a:rPr lang="en-CA" dirty="0" smtClean="0"/>
              <a:t>       - How many people?</a:t>
            </a:r>
          </a:p>
          <a:p>
            <a:r>
              <a:rPr lang="en-CA" b="1" dirty="0" smtClean="0"/>
              <a:t>Economic Conditions</a:t>
            </a:r>
          </a:p>
          <a:p>
            <a:r>
              <a:rPr lang="en-CA" dirty="0"/>
              <a:t> </a:t>
            </a:r>
            <a:r>
              <a:rPr lang="en-CA" dirty="0" smtClean="0"/>
              <a:t>       - Types of jobs people had</a:t>
            </a:r>
          </a:p>
          <a:p>
            <a:r>
              <a:rPr lang="en-CA" b="1" dirty="0" smtClean="0"/>
              <a:t>Environmental Conditions</a:t>
            </a:r>
          </a:p>
          <a:p>
            <a:r>
              <a:rPr lang="en-CA" dirty="0"/>
              <a:t> </a:t>
            </a:r>
            <a:r>
              <a:rPr lang="en-CA" dirty="0" smtClean="0"/>
              <a:t>       - Was the area developed or in</a:t>
            </a:r>
          </a:p>
          <a:p>
            <a:r>
              <a:rPr lang="en-CA" dirty="0"/>
              <a:t> </a:t>
            </a:r>
            <a:r>
              <a:rPr lang="en-CA" dirty="0" smtClean="0"/>
              <a:t>          a natural state?</a:t>
            </a:r>
          </a:p>
          <a:p>
            <a:r>
              <a:rPr lang="en-CA" dirty="0"/>
              <a:t> </a:t>
            </a:r>
            <a:r>
              <a:rPr lang="en-CA" dirty="0" smtClean="0"/>
              <a:t>       - How did people use the </a:t>
            </a:r>
          </a:p>
          <a:p>
            <a:r>
              <a:rPr lang="en-CA" dirty="0"/>
              <a:t> </a:t>
            </a:r>
            <a:r>
              <a:rPr lang="en-CA" dirty="0" smtClean="0"/>
              <a:t>          environment?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4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003232" cy="1143000"/>
          </a:xfrm>
        </p:spPr>
        <p:txBody>
          <a:bodyPr/>
          <a:lstStyle/>
          <a:p>
            <a:r>
              <a:rPr lang="en-CA" dirty="0" smtClean="0"/>
              <a:t>Yukon Area Before the Gold Rush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136904" cy="5328592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1800, Yukon </a:t>
            </a:r>
            <a:r>
              <a:rPr lang="en-CA" b="1" dirty="0" smtClean="0">
                <a:solidFill>
                  <a:srgbClr val="FF0000"/>
                </a:solidFill>
              </a:rPr>
              <a:t>population = 8000</a:t>
            </a:r>
          </a:p>
          <a:p>
            <a:endParaRPr lang="en-CA" dirty="0" smtClean="0"/>
          </a:p>
          <a:p>
            <a:r>
              <a:rPr lang="en-CA" dirty="0" smtClean="0"/>
              <a:t>First Nations of Yukon = Athapaskan or Dene</a:t>
            </a:r>
          </a:p>
          <a:p>
            <a:pPr lvl="1"/>
            <a:r>
              <a:rPr lang="en-CA" dirty="0"/>
              <a:t>South West corner of territory = </a:t>
            </a:r>
            <a:r>
              <a:rPr lang="en-CA" b="1" dirty="0">
                <a:solidFill>
                  <a:srgbClr val="FF0000"/>
                </a:solidFill>
              </a:rPr>
              <a:t>TLINGIT </a:t>
            </a:r>
            <a:r>
              <a:rPr lang="en-CA" dirty="0">
                <a:solidFill>
                  <a:srgbClr val="FF0000"/>
                </a:solidFill>
              </a:rPr>
              <a:t>people</a:t>
            </a:r>
          </a:p>
          <a:p>
            <a:pPr lvl="1"/>
            <a:r>
              <a:rPr lang="en-CA" b="1" dirty="0">
                <a:solidFill>
                  <a:srgbClr val="FF0000"/>
                </a:solidFill>
              </a:rPr>
              <a:t>TLINGIT </a:t>
            </a:r>
            <a:r>
              <a:rPr lang="en-CA" dirty="0"/>
              <a:t>way of life = </a:t>
            </a:r>
          </a:p>
          <a:p>
            <a:pPr lvl="2"/>
            <a:r>
              <a:rPr lang="en-CA" sz="2000" dirty="0"/>
              <a:t>Small groups moved </a:t>
            </a:r>
            <a:r>
              <a:rPr lang="en-CA" sz="2000" dirty="0" smtClean="0"/>
              <a:t>freely around </a:t>
            </a:r>
            <a:r>
              <a:rPr lang="en-CA" sz="2000" dirty="0"/>
              <a:t>their </a:t>
            </a:r>
            <a:r>
              <a:rPr lang="en-CA" sz="2000" u="sng" dirty="0"/>
              <a:t>loosely formed territorial areas </a:t>
            </a:r>
            <a:r>
              <a:rPr lang="en-CA" sz="2000" dirty="0"/>
              <a:t>and hunted, caught fish, and gathered the fruit of the land </a:t>
            </a:r>
            <a:r>
              <a:rPr lang="en-CA" sz="2000" u="sng" dirty="0"/>
              <a:t>in accordance with the </a:t>
            </a:r>
            <a:r>
              <a:rPr lang="en-CA" sz="2000" i="1" u="sng" dirty="0"/>
              <a:t>seasonal patterns</a:t>
            </a:r>
            <a:r>
              <a:rPr lang="en-CA" sz="2000" u="sng" dirty="0" smtClean="0"/>
              <a:t>.</a:t>
            </a:r>
          </a:p>
          <a:p>
            <a:pPr lvl="2"/>
            <a:endParaRPr lang="en-CA" sz="2000" dirty="0" smtClean="0"/>
          </a:p>
          <a:p>
            <a:pPr lvl="2"/>
            <a:r>
              <a:rPr lang="en-CA" sz="2000" dirty="0" smtClean="0"/>
              <a:t>The </a:t>
            </a:r>
            <a:r>
              <a:rPr lang="en-CA" sz="2000" dirty="0"/>
              <a:t>Tlingit people acted as </a:t>
            </a:r>
            <a:r>
              <a:rPr lang="en-CA" sz="2000" dirty="0" smtClean="0"/>
              <a:t>the “middle men” between</a:t>
            </a:r>
            <a:r>
              <a:rPr lang="en-CA" sz="2000" dirty="0"/>
              <a:t> interior First Nations and coastal traders at </a:t>
            </a:r>
            <a:r>
              <a:rPr lang="en-CA" sz="2000" dirty="0" smtClean="0"/>
              <a:t>first.</a:t>
            </a:r>
          </a:p>
          <a:p>
            <a:endParaRPr lang="en-CA" dirty="0" smtClean="0"/>
          </a:p>
          <a:p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32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136904" cy="1143000"/>
          </a:xfrm>
        </p:spPr>
        <p:txBody>
          <a:bodyPr/>
          <a:lstStyle/>
          <a:p>
            <a:r>
              <a:rPr lang="en-CA" dirty="0"/>
              <a:t>Yukon Area Before the Gold Rush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Northern Yukon Area:</a:t>
            </a:r>
          </a:p>
          <a:p>
            <a:pPr lvl="1"/>
            <a:r>
              <a:rPr lang="en-CA" dirty="0" smtClean="0"/>
              <a:t>The fall migration of </a:t>
            </a:r>
            <a:r>
              <a:rPr lang="en-CA" i="1" dirty="0" smtClean="0"/>
              <a:t>caribou heard </a:t>
            </a:r>
            <a:r>
              <a:rPr lang="en-CA" dirty="0" smtClean="0"/>
              <a:t>of the Porcupine River region </a:t>
            </a:r>
            <a:r>
              <a:rPr lang="en-CA" u="sng" dirty="0" smtClean="0"/>
              <a:t>sustained the people </a:t>
            </a:r>
            <a:r>
              <a:rPr lang="en-CA" dirty="0" smtClean="0"/>
              <a:t>of that area.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Other seasons &gt; </a:t>
            </a:r>
            <a:r>
              <a:rPr lang="en-CA" dirty="0" smtClean="0"/>
              <a:t>fish were caught and dried, berries gathers, and moose, bear, and rabbits hunted and eaten, or the hides used for footwear and clothing.</a:t>
            </a:r>
          </a:p>
          <a:p>
            <a:endParaRPr lang="en-CA" dirty="0" smtClean="0"/>
          </a:p>
          <a:p>
            <a:r>
              <a:rPr lang="en-CA" b="1" dirty="0" smtClean="0">
                <a:solidFill>
                  <a:srgbClr val="FF0000"/>
                </a:solidFill>
              </a:rPr>
              <a:t>Western and Central Yukon Area:</a:t>
            </a:r>
          </a:p>
          <a:p>
            <a:pPr lvl="1"/>
            <a:r>
              <a:rPr lang="en-CA" dirty="0" smtClean="0"/>
              <a:t>Very skilled at fishing and therefore made fish a staple of their environment.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48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36904" cy="1143000"/>
          </a:xfrm>
        </p:spPr>
        <p:txBody>
          <a:bodyPr/>
          <a:lstStyle/>
          <a:p>
            <a:r>
              <a:rPr lang="en-CA" dirty="0"/>
              <a:t>Yukon Area Before the Gold Rush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u="sng" dirty="0" smtClean="0"/>
              <a:t>Dene Historical Study=</a:t>
            </a:r>
          </a:p>
          <a:p>
            <a:pPr lvl="1"/>
            <a:r>
              <a:rPr lang="en-CA" dirty="0" smtClean="0"/>
              <a:t>Determined people could be </a:t>
            </a:r>
            <a:r>
              <a:rPr lang="en-CA" b="1" dirty="0" smtClean="0">
                <a:solidFill>
                  <a:srgbClr val="FF0000"/>
                </a:solidFill>
              </a:rPr>
              <a:t>affluent</a:t>
            </a:r>
            <a:r>
              <a:rPr lang="en-CA" dirty="0" smtClean="0"/>
              <a:t> in 2 ways:</a:t>
            </a:r>
          </a:p>
          <a:p>
            <a:pPr lvl="1"/>
            <a:r>
              <a:rPr lang="en-CA" dirty="0" smtClean="0"/>
              <a:t>1) To have all you WANT</a:t>
            </a:r>
          </a:p>
          <a:p>
            <a:pPr lvl="1"/>
            <a:r>
              <a:rPr lang="en-CA" dirty="0" smtClean="0"/>
              <a:t>2) To have all you NEED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Study concluded that the</a:t>
            </a:r>
            <a:r>
              <a:rPr lang="en-CA" b="1" dirty="0" smtClean="0">
                <a:solidFill>
                  <a:srgbClr val="FF0000"/>
                </a:solidFill>
              </a:rPr>
              <a:t> DENE </a:t>
            </a:r>
            <a:r>
              <a:rPr lang="en-CA" dirty="0" smtClean="0"/>
              <a:t>were able to obtain all they really needed from the land, and thus </a:t>
            </a:r>
            <a:r>
              <a:rPr lang="en-CA" b="1" dirty="0" smtClean="0">
                <a:solidFill>
                  <a:srgbClr val="FF0000"/>
                </a:solidFill>
              </a:rPr>
              <a:t>affluent.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* Amount of time required to obtain their needs was less than the average European of 200 years ago. Therefore, </a:t>
            </a:r>
            <a:r>
              <a:rPr lang="en-CA" b="1" dirty="0" smtClean="0">
                <a:solidFill>
                  <a:srgbClr val="FF0000"/>
                </a:solidFill>
              </a:rPr>
              <a:t>Dene people </a:t>
            </a:r>
            <a:r>
              <a:rPr lang="en-CA" dirty="0" smtClean="0"/>
              <a:t>were not only affluent, BUT ALSO had a </a:t>
            </a:r>
            <a:r>
              <a:rPr lang="en-CA" b="1" dirty="0" smtClean="0">
                <a:solidFill>
                  <a:srgbClr val="FF0000"/>
                </a:solidFill>
              </a:rPr>
              <a:t>good deal of spare time for story telling and other cultural activities.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What do you think …. ?</a:t>
            </a:r>
          </a:p>
          <a:p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 smtClean="0">
                <a:solidFill>
                  <a:srgbClr val="FF0000"/>
                </a:solidFill>
              </a:rPr>
              <a:t>How did the Yukon First Nations groups live?</a:t>
            </a:r>
          </a:p>
          <a:p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 smtClean="0">
                <a:solidFill>
                  <a:srgbClr val="FF0000"/>
                </a:solidFill>
              </a:rPr>
              <a:t>Can you see any common themes ?</a:t>
            </a:r>
          </a:p>
          <a:p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 smtClean="0">
                <a:solidFill>
                  <a:srgbClr val="FF0000"/>
                </a:solidFill>
              </a:rPr>
              <a:t>Do you think they knew gold was in the area? </a:t>
            </a:r>
          </a:p>
          <a:p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 smtClean="0">
                <a:solidFill>
                  <a:srgbClr val="FF0000"/>
                </a:solidFill>
              </a:rPr>
              <a:t>Did they value gold?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en-CA" dirty="0"/>
              <a:t>Yukon Area Before the Gold Rush</a:t>
            </a:r>
          </a:p>
        </p:txBody>
      </p:sp>
    </p:spTree>
    <p:extLst>
      <p:ext uri="{BB962C8B-B14F-4D97-AF65-F5344CB8AC3E}">
        <p14:creationId xmlns:p14="http://schemas.microsoft.com/office/powerpoint/2010/main" val="219365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KEY POINTS = </a:t>
            </a:r>
          </a:p>
          <a:p>
            <a:endParaRPr lang="en-CA" dirty="0" smtClean="0"/>
          </a:p>
          <a:p>
            <a:r>
              <a:rPr lang="en-CA" dirty="0" smtClean="0"/>
              <a:t>In all parts of the Yukon area, the resources of the land and rivers determined their life patterns.</a:t>
            </a:r>
          </a:p>
          <a:p>
            <a:endParaRPr lang="en-CA" dirty="0" smtClean="0"/>
          </a:p>
          <a:p>
            <a:r>
              <a:rPr lang="en-CA" dirty="0" smtClean="0"/>
              <a:t>First Nations groups appreciated their surrounding environments and basically left it in their natural state.</a:t>
            </a:r>
          </a:p>
          <a:p>
            <a:endParaRPr lang="en-CA" dirty="0" smtClean="0"/>
          </a:p>
          <a:p>
            <a:r>
              <a:rPr lang="en-CA" dirty="0" smtClean="0"/>
              <a:t>These groups got along relatively well with one another and moved freely around the territory (no rigid boundaries).</a:t>
            </a:r>
          </a:p>
          <a:p>
            <a:endParaRPr lang="en-CA" dirty="0"/>
          </a:p>
          <a:p>
            <a:r>
              <a:rPr lang="en-CA" dirty="0" smtClean="0"/>
              <a:t>Able to live self sustained lives.</a:t>
            </a:r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003232" cy="1143000"/>
          </a:xfrm>
        </p:spPr>
        <p:txBody>
          <a:bodyPr/>
          <a:lstStyle/>
          <a:p>
            <a:r>
              <a:rPr lang="en-CA" dirty="0"/>
              <a:t>Yukon Area Before the Gold Rush</a:t>
            </a:r>
          </a:p>
        </p:txBody>
      </p:sp>
    </p:spTree>
    <p:extLst>
      <p:ext uri="{BB962C8B-B14F-4D97-AF65-F5344CB8AC3E}">
        <p14:creationId xmlns:p14="http://schemas.microsoft.com/office/powerpoint/2010/main" val="15822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Newcomers:</a:t>
            </a:r>
          </a:p>
          <a:p>
            <a:r>
              <a:rPr lang="en-CA" dirty="0"/>
              <a:t>The first visitors were Russian explorers who travelled along the Alaskan coast in the 18th century.</a:t>
            </a:r>
          </a:p>
          <a:p>
            <a:endParaRPr lang="en-CA" dirty="0" smtClean="0"/>
          </a:p>
          <a:p>
            <a:r>
              <a:rPr lang="en-CA" dirty="0" smtClean="0"/>
              <a:t>Reports </a:t>
            </a:r>
            <a:r>
              <a:rPr lang="en-CA" dirty="0"/>
              <a:t>of large numbers of sea otters and other furbearing animals sparked the spread of the Russian fur trade into </a:t>
            </a:r>
            <a:r>
              <a:rPr lang="en-CA" dirty="0" smtClean="0"/>
              <a:t>Alaska and eventually Yukon area.</a:t>
            </a:r>
            <a:endParaRPr lang="en-CA" dirty="0"/>
          </a:p>
          <a:p>
            <a:pPr marL="114300" indent="0">
              <a:buNone/>
            </a:pPr>
            <a:endParaRPr lang="en-CA" dirty="0" smtClean="0"/>
          </a:p>
          <a:p>
            <a:r>
              <a:rPr lang="en-CA" b="1" dirty="0" smtClean="0"/>
              <a:t>Russian-American Trading Company:</a:t>
            </a:r>
          </a:p>
          <a:p>
            <a:pPr lvl="1"/>
            <a:r>
              <a:rPr lang="en-CA" dirty="0"/>
              <a:t>Trade took place between Russians and the Yukon First Nations.</a:t>
            </a:r>
          </a:p>
          <a:p>
            <a:pPr lvl="1"/>
            <a:r>
              <a:rPr lang="en-CA" dirty="0"/>
              <a:t>Often </a:t>
            </a:r>
            <a:r>
              <a:rPr lang="en-CA" dirty="0" err="1"/>
              <a:t>Chilkat</a:t>
            </a:r>
            <a:r>
              <a:rPr lang="en-CA" dirty="0"/>
              <a:t> group from the Skagway area, who carried goods back and forth over the passes into the interior.</a:t>
            </a:r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136904" cy="1143000"/>
          </a:xfrm>
        </p:spPr>
        <p:txBody>
          <a:bodyPr/>
          <a:lstStyle/>
          <a:p>
            <a:r>
              <a:rPr lang="en-CA" dirty="0"/>
              <a:t>Yukon Area Before the Gold Rush</a:t>
            </a:r>
          </a:p>
        </p:txBody>
      </p:sp>
    </p:spTree>
    <p:extLst>
      <p:ext uri="{BB962C8B-B14F-4D97-AF65-F5344CB8AC3E}">
        <p14:creationId xmlns:p14="http://schemas.microsoft.com/office/powerpoint/2010/main" val="28940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03232" cy="1143000"/>
          </a:xfrm>
        </p:spPr>
        <p:txBody>
          <a:bodyPr/>
          <a:lstStyle/>
          <a:p>
            <a:r>
              <a:rPr lang="en-CA" dirty="0"/>
              <a:t>Yukon Area Before the Gold Rush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400600"/>
          </a:xfrm>
        </p:spPr>
        <p:txBody>
          <a:bodyPr/>
          <a:lstStyle/>
          <a:p>
            <a:r>
              <a:rPr lang="en-CA" b="1" dirty="0"/>
              <a:t>European Fur Traders </a:t>
            </a:r>
            <a:r>
              <a:rPr lang="en-CA" dirty="0"/>
              <a:t>(</a:t>
            </a:r>
            <a:r>
              <a:rPr lang="en-CA" dirty="0" err="1"/>
              <a:t>H.B.Co</a:t>
            </a:r>
            <a:r>
              <a:rPr lang="en-CA" dirty="0"/>
              <a:t>) arrive in territory in </a:t>
            </a:r>
            <a:r>
              <a:rPr lang="en-CA" b="1" dirty="0"/>
              <a:t>1840.</a:t>
            </a:r>
          </a:p>
          <a:p>
            <a:endParaRPr lang="en-CA" dirty="0" smtClean="0"/>
          </a:p>
          <a:p>
            <a:r>
              <a:rPr lang="en-CA" dirty="0" smtClean="0"/>
              <a:t>late </a:t>
            </a:r>
            <a:r>
              <a:rPr lang="en-CA" dirty="0"/>
              <a:t>arrival due to the inaccessibility of the region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>
                <a:solidFill>
                  <a:srgbClr val="FF0000"/>
                </a:solidFill>
              </a:rPr>
              <a:t>Very few Europeans </a:t>
            </a:r>
            <a:r>
              <a:rPr lang="en-CA" dirty="0" smtClean="0"/>
              <a:t>living in the area from the 1840’s through to the 1870’s.</a:t>
            </a:r>
          </a:p>
          <a:p>
            <a:endParaRPr lang="en-CA" dirty="0" smtClean="0"/>
          </a:p>
          <a:p>
            <a:r>
              <a:rPr lang="en-CA" b="1" dirty="0" smtClean="0"/>
              <a:t>1870’s &gt; </a:t>
            </a:r>
            <a:r>
              <a:rPr lang="en-CA" dirty="0" smtClean="0"/>
              <a:t>The first groups of </a:t>
            </a:r>
            <a:r>
              <a:rPr lang="en-CA" dirty="0" smtClean="0">
                <a:solidFill>
                  <a:srgbClr val="FF0000"/>
                </a:solidFill>
              </a:rPr>
              <a:t>miners and prospectors </a:t>
            </a:r>
            <a:r>
              <a:rPr lang="en-CA" dirty="0" smtClean="0"/>
              <a:t>drifted into the Yukon area from BC.</a:t>
            </a:r>
          </a:p>
          <a:p>
            <a:endParaRPr lang="en-CA" dirty="0"/>
          </a:p>
          <a:p>
            <a:r>
              <a:rPr lang="en-CA" b="1" dirty="0" smtClean="0"/>
              <a:t>During this time period &gt; </a:t>
            </a:r>
            <a:r>
              <a:rPr lang="en-CA" dirty="0" smtClean="0"/>
              <a:t>First Nations vastly outnumbered Europeans. Therefore, they largely controlled the trade and high demands.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31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434</TotalTime>
  <Words>731</Words>
  <Application>Microsoft Macintosh PowerPoint</Application>
  <PresentationFormat>On-screen Show (4:3)</PresentationFormat>
  <Paragraphs>109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Cambria</vt:lpstr>
      <vt:lpstr>Arial</vt:lpstr>
      <vt:lpstr>Adjacency</vt:lpstr>
      <vt:lpstr>Yukon Area Before the Gold Rush</vt:lpstr>
      <vt:lpstr>GOSSIP Activity </vt:lpstr>
      <vt:lpstr>Yukon Area Before the Gold Rush</vt:lpstr>
      <vt:lpstr>Yukon Area Before the Gold Rush</vt:lpstr>
      <vt:lpstr>Yukon Area Before the Gold Rush</vt:lpstr>
      <vt:lpstr>Yukon Area Before the Gold Rush</vt:lpstr>
      <vt:lpstr>Yukon Area Before the Gold Rush</vt:lpstr>
      <vt:lpstr>Yukon Area Before the Gold Rush</vt:lpstr>
      <vt:lpstr>Yukon Area Before the Gold Rush</vt:lpstr>
      <vt:lpstr>Yukon Area Before the Gold Rush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Klondike Gold Rush Before Vs. After</dc:title>
  <dc:creator>Robb Rutley</dc:creator>
  <cp:lastModifiedBy>Larry Goldsack</cp:lastModifiedBy>
  <cp:revision>20</cp:revision>
  <dcterms:created xsi:type="dcterms:W3CDTF">2016-03-31T18:16:06Z</dcterms:created>
  <dcterms:modified xsi:type="dcterms:W3CDTF">2016-04-01T19:05:07Z</dcterms:modified>
</cp:coreProperties>
</file>