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77" r:id="rId4"/>
    <p:sldId id="278" r:id="rId5"/>
    <p:sldId id="279" r:id="rId6"/>
    <p:sldId id="280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74" r:id="rId18"/>
    <p:sldId id="275" r:id="rId19"/>
    <p:sldId id="266" r:id="rId20"/>
    <p:sldId id="269" r:id="rId21"/>
    <p:sldId id="270" r:id="rId22"/>
    <p:sldId id="271" r:id="rId23"/>
    <p:sldId id="268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 autoAdjust="0"/>
    <p:restoredTop sz="94138" autoAdjust="0"/>
  </p:normalViewPr>
  <p:slideViewPr>
    <p:cSldViewPr>
      <p:cViewPr>
        <p:scale>
          <a:sx n="70" d="100"/>
          <a:sy n="70" d="100"/>
        </p:scale>
        <p:origin x="2232" y="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BE5B3-595F-45F1-A2D0-71E69C5F81EC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53B8-6C27-4437-A6A9-4E9AE5D1FF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6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youtube.com/watch?v=h9kQtd4_WcU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Wrap</a:t>
            </a:r>
            <a:r>
              <a:rPr lang="en-CA" baseline="0" dirty="0" smtClean="0"/>
              <a:t> Up Confederation and Colony group activity &gt; </a:t>
            </a:r>
            <a:r>
              <a:rPr lang="en-CA" dirty="0" smtClean="0"/>
              <a:t>In</a:t>
            </a:r>
            <a:r>
              <a:rPr lang="en-CA" baseline="0" dirty="0" smtClean="0"/>
              <a:t> 1867, the British North America of NB, NS, and the Province of Canada (East and West) agreed to join together to form a nation that would be a federal union.</a:t>
            </a:r>
          </a:p>
          <a:p>
            <a:r>
              <a:rPr lang="en-CA" baseline="0" dirty="0" smtClean="0"/>
              <a:t>The members in this union would retain some power over their own affairs and would turn some over to a more powerful central government.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53B8-6C27-4437-A6A9-4E9AE5D1FF4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21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Lord Selkirk = Rich</a:t>
            </a:r>
            <a:r>
              <a:rPr lang="en-CA" baseline="0" dirty="0" smtClean="0"/>
              <a:t> Scottish nobleman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53B8-6C27-4437-A6A9-4E9AE5D1FF4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932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“</a:t>
            </a:r>
            <a:r>
              <a:rPr lang="en-CA" dirty="0" err="1" smtClean="0"/>
              <a:t>Tripmen</a:t>
            </a:r>
            <a:r>
              <a:rPr lang="en-CA" dirty="0" smtClean="0"/>
              <a:t>” &gt;Transported goods and furs to and from the fur forts, or as freighters in brigades of Red River carts</a:t>
            </a:r>
          </a:p>
          <a:p>
            <a:r>
              <a:rPr lang="en-CA" dirty="0" smtClean="0"/>
              <a:t>Metis</a:t>
            </a:r>
            <a:r>
              <a:rPr lang="en-CA" baseline="0" dirty="0" smtClean="0"/>
              <a:t> Culture </a:t>
            </a:r>
            <a:r>
              <a:rPr lang="en-CA" dirty="0" smtClean="0"/>
              <a:t>https://www.ssyoutube.com/watch?v=63t_PDRtCL8&amp;t=4s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53B8-6C27-4437-A6A9-4E9AE5D1FF4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67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PLAY VIDEO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https://www.youtube.com/watch?v=h9kQtd4_WcU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53B8-6C27-4437-A6A9-4E9AE5D1FF4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4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people</a:t>
            </a:r>
            <a:r>
              <a:rPr lang="en-CA" baseline="0" dirty="0" smtClean="0"/>
              <a:t> of the Red River Settlement , both the settlers and the Metis, were surprised to see the surveyors.</a:t>
            </a:r>
          </a:p>
          <a:p>
            <a:r>
              <a:rPr lang="en-CA" baseline="0" dirty="0" smtClean="0"/>
              <a:t>No one from Ottawa had ever been sent out to ask the people for their opinions about becoming part of Canada, or even to inform them of the government’s plan.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53B8-6C27-4437-A6A9-4E9AE5D1FF4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71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3033BD-20E2-4A4F-AA27-4F123095B062}" type="datetimeFigureOut">
              <a:rPr lang="en-CA" smtClean="0"/>
              <a:t>2016-11-08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1621D8-8077-431A-8462-6C1D32B41768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279153"/>
          </a:xfrm>
        </p:spPr>
        <p:txBody>
          <a:bodyPr/>
          <a:lstStyle/>
          <a:p>
            <a:r>
              <a:rPr lang="en-CA" sz="4600" dirty="0" smtClean="0"/>
              <a:t>Canada: The nation expands</a:t>
            </a:r>
            <a:endParaRPr lang="en-CA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From Other Perspectives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76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Red River Settlement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82" y="1412776"/>
            <a:ext cx="6621878" cy="52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Red River Settlement &gt;Key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Important Area Because:</a:t>
            </a:r>
          </a:p>
          <a:p>
            <a:pPr lvl="1"/>
            <a:r>
              <a:rPr lang="en-CA" dirty="0" smtClean="0"/>
              <a:t>Popular trading routes (HBC and NWC for furs; Metis for Pemmican)</a:t>
            </a:r>
          </a:p>
          <a:p>
            <a:pPr marL="274320" lvl="1" indent="0">
              <a:buNone/>
            </a:pPr>
            <a:endParaRPr lang="en-CA" dirty="0" smtClean="0"/>
          </a:p>
          <a:p>
            <a:r>
              <a:rPr lang="en-CA" b="1" dirty="0" smtClean="0"/>
              <a:t>Lord Selkirk </a:t>
            </a:r>
            <a:r>
              <a:rPr lang="en-CA" dirty="0" smtClean="0"/>
              <a:t>secured a land grant of 300 000 square km in the valley of the Red and Assiniboine rivers (Present day Manitoba)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WHY Did He Buy?</a:t>
            </a:r>
          </a:p>
          <a:p>
            <a:pPr lvl="1"/>
            <a:r>
              <a:rPr lang="en-CA" dirty="0" smtClean="0"/>
              <a:t>&gt;He was </a:t>
            </a:r>
            <a:r>
              <a:rPr lang="en-CA" b="1" dirty="0" smtClean="0"/>
              <a:t>concerned about Scottish farmers </a:t>
            </a:r>
            <a:r>
              <a:rPr lang="en-CA" dirty="0" smtClean="0"/>
              <a:t>who were being displaced from their lands and therefore decided to use his own money to </a:t>
            </a:r>
            <a:r>
              <a:rPr lang="en-CA" b="1" dirty="0" smtClean="0"/>
              <a:t>help them settle in new Canadian areas</a:t>
            </a:r>
            <a:r>
              <a:rPr lang="en-CA" dirty="0" smtClean="0"/>
              <a:t>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1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Selkirk’s Settlers (Red River Valley)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768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1811= </a:t>
            </a:r>
            <a:r>
              <a:rPr lang="en-CA" dirty="0" smtClean="0"/>
              <a:t>approximately </a:t>
            </a:r>
            <a:r>
              <a:rPr lang="en-CA" b="1" dirty="0" smtClean="0"/>
              <a:t>80 Scottish settlers </a:t>
            </a:r>
            <a:r>
              <a:rPr lang="en-CA" dirty="0" smtClean="0"/>
              <a:t>arrived in Red River Valley and faced </a:t>
            </a:r>
            <a:r>
              <a:rPr lang="en-CA" b="1" dirty="0" smtClean="0"/>
              <a:t>many problems </a:t>
            </a:r>
            <a:r>
              <a:rPr lang="en-CA" dirty="0" smtClean="0"/>
              <a:t>(limited crops, cold winter, etc.)</a:t>
            </a:r>
          </a:p>
          <a:p>
            <a:endParaRPr lang="en-CA" u="sng" dirty="0" smtClean="0"/>
          </a:p>
          <a:p>
            <a:r>
              <a:rPr lang="en-CA" u="sng" dirty="0" smtClean="0"/>
              <a:t>Settlers survived mainly because </a:t>
            </a:r>
            <a:r>
              <a:rPr lang="en-CA" dirty="0" smtClean="0"/>
              <a:t>of the help they received from the First People and the local </a:t>
            </a:r>
            <a:r>
              <a:rPr lang="en-CA" b="1" dirty="0" smtClean="0"/>
              <a:t>Metis.</a:t>
            </a:r>
          </a:p>
          <a:p>
            <a:endParaRPr lang="en-CA" b="1" dirty="0" smtClean="0"/>
          </a:p>
          <a:p>
            <a:r>
              <a:rPr lang="en-CA" b="1" u="sng" dirty="0" smtClean="0">
                <a:solidFill>
                  <a:srgbClr val="FF0000"/>
                </a:solidFill>
              </a:rPr>
              <a:t>Conflict</a:t>
            </a:r>
            <a:r>
              <a:rPr lang="en-CA" b="1" dirty="0" smtClean="0">
                <a:solidFill>
                  <a:srgbClr val="FF0000"/>
                </a:solidFill>
              </a:rPr>
              <a:t> &gt; Selkirk’s Settlers met with great opposition:</a:t>
            </a:r>
          </a:p>
          <a:p>
            <a:r>
              <a:rPr lang="en-CA" dirty="0" smtClean="0"/>
              <a:t>&gt; </a:t>
            </a:r>
            <a:r>
              <a:rPr lang="en-CA" b="1" dirty="0" err="1" smtClean="0">
                <a:solidFill>
                  <a:srgbClr val="00B050"/>
                </a:solidFill>
              </a:rPr>
              <a:t>Nor’Westers</a:t>
            </a:r>
            <a:r>
              <a:rPr lang="en-CA" b="1" dirty="0" smtClean="0">
                <a:solidFill>
                  <a:srgbClr val="00B050"/>
                </a:solidFill>
              </a:rPr>
              <a:t> (NWC)= </a:t>
            </a:r>
            <a:r>
              <a:rPr lang="en-CA" dirty="0" smtClean="0"/>
              <a:t>Angered because they thought the HBC (and new settlers) were trying to purposely </a:t>
            </a:r>
            <a:r>
              <a:rPr lang="en-CA" b="1" dirty="0" smtClean="0"/>
              <a:t>disrupt trading practices and block supplies </a:t>
            </a:r>
          </a:p>
          <a:p>
            <a:endParaRPr lang="en-CA" dirty="0" smtClean="0"/>
          </a:p>
          <a:p>
            <a:r>
              <a:rPr lang="en-CA" dirty="0" smtClean="0"/>
              <a:t>&gt;</a:t>
            </a:r>
            <a:r>
              <a:rPr lang="en-CA" b="1" dirty="0" smtClean="0">
                <a:solidFill>
                  <a:srgbClr val="0070C0"/>
                </a:solidFill>
              </a:rPr>
              <a:t>Metis= </a:t>
            </a:r>
            <a:r>
              <a:rPr lang="en-CA" dirty="0" smtClean="0"/>
              <a:t>Felt that the Selkirk settlers would bring an </a:t>
            </a:r>
            <a:r>
              <a:rPr lang="en-CA" b="1" dirty="0" smtClean="0"/>
              <a:t>end to their traditional hunting patterns (buffalo hunt).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5599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Conflict Continued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Despite their worries, </a:t>
            </a:r>
            <a:r>
              <a:rPr lang="en-CA" b="1" dirty="0" smtClean="0">
                <a:solidFill>
                  <a:srgbClr val="0070C0"/>
                </a:solidFill>
              </a:rPr>
              <a:t>Metis</a:t>
            </a:r>
            <a:r>
              <a:rPr lang="en-CA" dirty="0" smtClean="0"/>
              <a:t> were helpful to the new Selkirk settlers by providing them with food and assistance.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70C0"/>
                </a:solidFill>
              </a:rPr>
              <a:t>Metis</a:t>
            </a:r>
            <a:r>
              <a:rPr lang="en-CA" dirty="0" smtClean="0"/>
              <a:t> came to realize that the Selkirk settlers would eventually try to take their land.</a:t>
            </a:r>
          </a:p>
          <a:p>
            <a:endParaRPr lang="en-CA" dirty="0"/>
          </a:p>
          <a:p>
            <a:r>
              <a:rPr lang="en-CA" b="1" dirty="0" smtClean="0">
                <a:solidFill>
                  <a:srgbClr val="0070C0"/>
                </a:solidFill>
              </a:rPr>
              <a:t>*Metis land&gt; </a:t>
            </a:r>
            <a:r>
              <a:rPr lang="en-CA" dirty="0" smtClean="0"/>
              <a:t>they had no legal rights or title to the land even though they had farmed it for generations.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Conflict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>
                <a:solidFill>
                  <a:srgbClr val="FF0000"/>
                </a:solidFill>
              </a:rPr>
              <a:t>“Pemmican Proclamation”:</a:t>
            </a:r>
            <a:r>
              <a:rPr lang="en-CA" u="sng" dirty="0">
                <a:solidFill>
                  <a:srgbClr val="FF0000"/>
                </a:solidFill>
              </a:rPr>
              <a:t> </a:t>
            </a:r>
            <a:endParaRPr lang="en-CA" u="sng" dirty="0" smtClean="0">
              <a:solidFill>
                <a:srgbClr val="FF0000"/>
              </a:solidFill>
            </a:endParaRPr>
          </a:p>
          <a:p>
            <a:pPr lvl="1"/>
            <a:r>
              <a:rPr lang="en-CA" dirty="0" smtClean="0"/>
              <a:t>Selkirk settlers desperate and starving </a:t>
            </a:r>
          </a:p>
          <a:p>
            <a:pPr lvl="1"/>
            <a:r>
              <a:rPr lang="en-CA" dirty="0" smtClean="0"/>
              <a:t>Governor of Red River (Assiniboia) issued the Pemmican Proclamation &gt; Stated that for the next year no food could be taken from Assiniboia without a license that only he could issue.</a:t>
            </a:r>
          </a:p>
          <a:p>
            <a:pPr lvl="1"/>
            <a:endParaRPr lang="en-CA" dirty="0"/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Metis Angry:</a:t>
            </a:r>
          </a:p>
          <a:p>
            <a:pPr lvl="2"/>
            <a:r>
              <a:rPr lang="en-CA" dirty="0" smtClean="0"/>
              <a:t>Huge producer of pemmican and sold it to traders</a:t>
            </a:r>
          </a:p>
          <a:p>
            <a:pPr lvl="2"/>
            <a:r>
              <a:rPr lang="en-CA" dirty="0" smtClean="0"/>
              <a:t>Pemmican = huge source of income for Metis</a:t>
            </a:r>
          </a:p>
          <a:p>
            <a:pPr lvl="2"/>
            <a:r>
              <a:rPr lang="en-CA" dirty="0" smtClean="0"/>
              <a:t>Metis felt that the Governor had no right to pass laws on their land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0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Metis (Before Confederation)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Metis = </a:t>
            </a:r>
            <a:r>
              <a:rPr lang="en-CA" dirty="0" smtClean="0"/>
              <a:t>Largest group of people in the Red River Settlement (4000 in 1843)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70C0"/>
                </a:solidFill>
              </a:rPr>
              <a:t>Metis nation </a:t>
            </a:r>
            <a:r>
              <a:rPr lang="en-CA" dirty="0" smtClean="0"/>
              <a:t>began when English, Scot, or French fur traders married Indian Women</a:t>
            </a:r>
          </a:p>
          <a:p>
            <a:endParaRPr lang="en-CA" dirty="0" smtClean="0"/>
          </a:p>
          <a:p>
            <a:r>
              <a:rPr lang="en-CA" dirty="0" smtClean="0"/>
              <a:t>Had </a:t>
            </a:r>
            <a:r>
              <a:rPr lang="en-CA" b="1" dirty="0" smtClean="0"/>
              <a:t>varied cultural backgrounds </a:t>
            </a:r>
            <a:r>
              <a:rPr lang="en-CA" dirty="0" smtClean="0"/>
              <a:t>and drew upon all of these cultures (</a:t>
            </a:r>
            <a:r>
              <a:rPr lang="en-CA" i="1" dirty="0" smtClean="0"/>
              <a:t>English, French, and Indian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r>
              <a:rPr lang="en-CA" dirty="0" smtClean="0"/>
              <a:t>Metis people had developed distinct culture and ID over the years because they had little contact with Ontario and Quebec.</a:t>
            </a:r>
          </a:p>
          <a:p>
            <a:endParaRPr lang="en-CA" dirty="0" smtClean="0"/>
          </a:p>
          <a:p>
            <a:r>
              <a:rPr lang="en-CA" dirty="0" smtClean="0"/>
              <a:t>Supported themselves in many different ways:</a:t>
            </a:r>
          </a:p>
          <a:p>
            <a:pPr lvl="1"/>
            <a:r>
              <a:rPr lang="en-CA" dirty="0" smtClean="0"/>
              <a:t>Fur trade&gt; Fur posts; interpreters; company clerks </a:t>
            </a:r>
          </a:p>
          <a:p>
            <a:pPr lvl="1"/>
            <a:r>
              <a:rPr lang="en-CA" dirty="0" smtClean="0"/>
              <a:t> Fur Trading Companies &gt; Hunters, trappers, “</a:t>
            </a:r>
            <a:r>
              <a:rPr lang="en-CA" dirty="0" err="1" smtClean="0"/>
              <a:t>tripmen</a:t>
            </a:r>
            <a:r>
              <a:rPr lang="en-CA" dirty="0" smtClean="0"/>
              <a:t>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2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Buffalo Hunt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Important part of Metis life and culture</a:t>
            </a:r>
          </a:p>
          <a:p>
            <a:endParaRPr lang="en-CA" dirty="0" smtClean="0"/>
          </a:p>
          <a:p>
            <a:r>
              <a:rPr lang="en-CA" dirty="0" smtClean="0"/>
              <a:t>Major source of food and other resources </a:t>
            </a:r>
          </a:p>
          <a:p>
            <a:endParaRPr lang="en-CA" dirty="0" smtClean="0"/>
          </a:p>
          <a:p>
            <a:r>
              <a:rPr lang="en-CA" dirty="0" smtClean="0"/>
              <a:t>Hunt was opportunity for the hunters to display their hunting skills and earn admiration/ respect</a:t>
            </a:r>
          </a:p>
          <a:p>
            <a:endParaRPr lang="en-CA" dirty="0" smtClean="0"/>
          </a:p>
          <a:p>
            <a:r>
              <a:rPr lang="en-CA" dirty="0" smtClean="0"/>
              <a:t>Took place at least once a year</a:t>
            </a:r>
          </a:p>
          <a:p>
            <a:endParaRPr lang="en-CA" dirty="0" smtClean="0"/>
          </a:p>
          <a:p>
            <a:r>
              <a:rPr lang="en-CA" dirty="0" smtClean="0"/>
              <a:t>Strict rules of conduct for these hunts:</a:t>
            </a:r>
          </a:p>
          <a:p>
            <a:pPr lvl="1"/>
            <a:r>
              <a:rPr lang="en-CA" dirty="0" smtClean="0"/>
              <a:t>No hunting on Sunday</a:t>
            </a:r>
          </a:p>
          <a:p>
            <a:pPr lvl="1"/>
            <a:r>
              <a:rPr lang="en-CA" dirty="0" smtClean="0"/>
              <a:t>No one was to lag behind, go ahead, or off in a different direction </a:t>
            </a:r>
          </a:p>
          <a:p>
            <a:pPr lvl="1"/>
            <a:r>
              <a:rPr lang="en-CA" dirty="0" smtClean="0"/>
              <a:t>No one was to start the buffalo hunt before the order was given</a:t>
            </a:r>
          </a:p>
          <a:p>
            <a:pPr lvl="1"/>
            <a:r>
              <a:rPr lang="en-CA" dirty="0" smtClean="0"/>
              <a:t>Anyone caught stealing was to be publicly humiliated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0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Metis Uses for Buffalo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08912" cy="4876800"/>
          </a:xfrm>
        </p:spPr>
      </p:pic>
    </p:spTree>
    <p:extLst>
      <p:ext uri="{BB962C8B-B14F-4D97-AF65-F5344CB8AC3E}">
        <p14:creationId xmlns:p14="http://schemas.microsoft.com/office/powerpoint/2010/main" val="3862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Metis Uses for Buffalo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04856" cy="4824536"/>
          </a:xfrm>
        </p:spPr>
      </p:pic>
    </p:spTree>
    <p:extLst>
      <p:ext uri="{BB962C8B-B14F-4D97-AF65-F5344CB8AC3E}">
        <p14:creationId xmlns:p14="http://schemas.microsoft.com/office/powerpoint/2010/main" val="36833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Metis Farms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Usually in strips about </a:t>
            </a:r>
            <a:r>
              <a:rPr lang="en-CA" b="1" dirty="0" smtClean="0"/>
              <a:t>3 km long</a:t>
            </a:r>
          </a:p>
          <a:p>
            <a:endParaRPr lang="en-CA" dirty="0" smtClean="0"/>
          </a:p>
          <a:p>
            <a:r>
              <a:rPr lang="en-CA" dirty="0" smtClean="0"/>
              <a:t>They often had </a:t>
            </a:r>
            <a:r>
              <a:rPr lang="en-CA" b="1" dirty="0" smtClean="0"/>
              <a:t>100 metre frontage </a:t>
            </a:r>
            <a:r>
              <a:rPr lang="en-CA" dirty="0" smtClean="0"/>
              <a:t>on the rivers</a:t>
            </a:r>
          </a:p>
          <a:p>
            <a:endParaRPr lang="en-CA" dirty="0" smtClean="0"/>
          </a:p>
          <a:p>
            <a:r>
              <a:rPr lang="en-CA" dirty="0" smtClean="0"/>
              <a:t>These </a:t>
            </a:r>
            <a:r>
              <a:rPr lang="en-CA" b="1" dirty="0" smtClean="0"/>
              <a:t>long and narrow farms </a:t>
            </a:r>
            <a:r>
              <a:rPr lang="en-CA" dirty="0" smtClean="0"/>
              <a:t>allowed each farmer to take his animals to the river to drink and to the meadow to eat hay</a:t>
            </a:r>
          </a:p>
          <a:p>
            <a:endParaRPr lang="en-CA" dirty="0"/>
          </a:p>
          <a:p>
            <a:r>
              <a:rPr lang="en-CA" dirty="0" smtClean="0"/>
              <a:t>Most of these farms had not been bought. The Metis farmers simply settled down and begun working them. </a:t>
            </a:r>
            <a:r>
              <a:rPr lang="en-CA" b="1" dirty="0" smtClean="0"/>
              <a:t>This kind of ownership was recognized as being valid.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2861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About 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Land belongs to whomever is there </a:t>
            </a:r>
            <a:r>
              <a:rPr lang="en-US" b="1" dirty="0" smtClean="0">
                <a:solidFill>
                  <a:srgbClr val="FF0000"/>
                </a:solidFill>
              </a:rPr>
              <a:t>first</a:t>
            </a:r>
          </a:p>
          <a:p>
            <a:endParaRPr lang="en-US" dirty="0"/>
          </a:p>
          <a:p>
            <a:r>
              <a:rPr lang="en-US" dirty="0" smtClean="0"/>
              <a:t>Yes= Standup</a:t>
            </a:r>
          </a:p>
          <a:p>
            <a:endParaRPr lang="en-US" dirty="0"/>
          </a:p>
          <a:p>
            <a:r>
              <a:rPr lang="en-US" dirty="0" smtClean="0"/>
              <a:t>No= Stay Seated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6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Metis Farms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20880" cy="5214579"/>
          </a:xfrm>
        </p:spPr>
      </p:pic>
    </p:spTree>
    <p:extLst>
      <p:ext uri="{BB962C8B-B14F-4D97-AF65-F5344CB8AC3E}">
        <p14:creationId xmlns:p14="http://schemas.microsoft.com/office/powerpoint/2010/main" val="14768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Metis Farms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04856" cy="5256584"/>
          </a:xfrm>
        </p:spPr>
      </p:pic>
    </p:spTree>
    <p:extLst>
      <p:ext uri="{BB962C8B-B14F-4D97-AF65-F5344CB8AC3E}">
        <p14:creationId xmlns:p14="http://schemas.microsoft.com/office/powerpoint/2010/main" val="2358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Interest in Rupert’s 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76800"/>
          </a:xfrm>
        </p:spPr>
        <p:txBody>
          <a:bodyPr/>
          <a:lstStyle/>
          <a:p>
            <a:r>
              <a:rPr lang="en-CA" b="1" dirty="0" smtClean="0">
                <a:solidFill>
                  <a:srgbClr val="00B050"/>
                </a:solidFill>
              </a:rPr>
              <a:t>Why Canadian Government was interested in Rupert’s Land:</a:t>
            </a:r>
          </a:p>
          <a:p>
            <a:pPr lvl="1"/>
            <a:r>
              <a:rPr lang="en-CA" dirty="0" smtClean="0"/>
              <a:t>There was </a:t>
            </a:r>
            <a:r>
              <a:rPr lang="en-CA" b="1" dirty="0" smtClean="0"/>
              <a:t>very little good farm land left </a:t>
            </a:r>
            <a:r>
              <a:rPr lang="en-CA" dirty="0" smtClean="0"/>
              <a:t>to buy in Ontario (Rupert’s Land had a lot)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Canadian </a:t>
            </a:r>
            <a:r>
              <a:rPr lang="en-CA" b="1" dirty="0" smtClean="0"/>
              <a:t>Government had strong desire to expand country westward </a:t>
            </a:r>
            <a:r>
              <a:rPr lang="en-CA" dirty="0" smtClean="0"/>
              <a:t>and reach their goal of spanning from the Atlantic Ocean to the Pacific Ocean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Moving into Rupert’s Land help </a:t>
            </a:r>
            <a:r>
              <a:rPr lang="en-CA" b="1" dirty="0" smtClean="0"/>
              <a:t>achieve this goal </a:t>
            </a:r>
            <a:r>
              <a:rPr lang="en-CA" dirty="0" smtClean="0"/>
              <a:t>and also </a:t>
            </a:r>
            <a:r>
              <a:rPr lang="en-CA" b="1" dirty="0" smtClean="0"/>
              <a:t>keep the U.S. out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1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Rupert’s Land Act, 1868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/>
              <a:t>Canadian government </a:t>
            </a:r>
            <a:r>
              <a:rPr lang="en-CA" dirty="0" smtClean="0"/>
              <a:t>decided to buy </a:t>
            </a:r>
            <a:r>
              <a:rPr lang="en-CA" b="1" dirty="0" smtClean="0"/>
              <a:t>Rupert’s Land </a:t>
            </a:r>
            <a:r>
              <a:rPr lang="en-CA" dirty="0" smtClean="0"/>
              <a:t>for from the HBC for </a:t>
            </a:r>
            <a:r>
              <a:rPr lang="en-CA" b="1" dirty="0" smtClean="0"/>
              <a:t>$1 500 000</a:t>
            </a:r>
          </a:p>
          <a:p>
            <a:endParaRPr lang="en-CA" dirty="0" smtClean="0"/>
          </a:p>
          <a:p>
            <a:r>
              <a:rPr lang="en-CA" dirty="0" smtClean="0"/>
              <a:t>After gaining control of the area, the government called the entire area the </a:t>
            </a:r>
            <a:r>
              <a:rPr lang="en-CA" b="1" dirty="0" smtClean="0"/>
              <a:t>North-West Territories 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Government Surveyors:</a:t>
            </a:r>
          </a:p>
          <a:p>
            <a:pPr lvl="1"/>
            <a:r>
              <a:rPr lang="en-CA" dirty="0" smtClean="0"/>
              <a:t>Government sent people to the area to begin surveying the land for the location of townships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These townships were to be in </a:t>
            </a:r>
            <a:r>
              <a:rPr lang="en-CA" b="1" dirty="0" smtClean="0"/>
              <a:t>traditional large square/ blocks </a:t>
            </a:r>
            <a:r>
              <a:rPr lang="en-CA" dirty="0" smtClean="0"/>
              <a:t>(similar to system used by the people in Ontario)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7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Square Township System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920880" cy="5273290"/>
          </a:xfrm>
        </p:spPr>
      </p:pic>
    </p:spTree>
    <p:extLst>
      <p:ext uri="{BB962C8B-B14F-4D97-AF65-F5344CB8AC3E}">
        <p14:creationId xmlns:p14="http://schemas.microsoft.com/office/powerpoint/2010/main" val="34970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Farm Comparison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505132" cy="3168352"/>
          </a:xfrm>
        </p:spPr>
      </p:pic>
    </p:spTree>
    <p:extLst>
      <p:ext uri="{BB962C8B-B14F-4D97-AF65-F5344CB8AC3E}">
        <p14:creationId xmlns:p14="http://schemas.microsoft.com/office/powerpoint/2010/main" val="10321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About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People need to have official documentation to prove they own land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dirty="0" smtClean="0"/>
          </a:p>
          <a:p>
            <a:r>
              <a:rPr lang="en-US" dirty="0"/>
              <a:t>Yes= Standup</a:t>
            </a:r>
          </a:p>
          <a:p>
            <a:endParaRPr lang="en-US" dirty="0"/>
          </a:p>
          <a:p>
            <a:r>
              <a:rPr lang="en-US" dirty="0"/>
              <a:t>No= Stay Seated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63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About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Land should be shared by everyone who is on </a:t>
            </a:r>
            <a:r>
              <a:rPr lang="en-US" b="1" dirty="0" smtClean="0">
                <a:solidFill>
                  <a:srgbClr val="FF0000"/>
                </a:solidFill>
              </a:rPr>
              <a:t>it</a:t>
            </a:r>
          </a:p>
          <a:p>
            <a:endParaRPr lang="en-US" dirty="0"/>
          </a:p>
          <a:p>
            <a:r>
              <a:rPr lang="en-US" dirty="0"/>
              <a:t>Yes= Standup</a:t>
            </a:r>
          </a:p>
          <a:p>
            <a:endParaRPr lang="en-US" dirty="0"/>
          </a:p>
          <a:p>
            <a:r>
              <a:rPr lang="en-US" dirty="0"/>
              <a:t>No= Stay Seated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1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About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People who are already living in an area should be consulted before changes are </a:t>
            </a:r>
            <a:r>
              <a:rPr lang="en-US" b="1" dirty="0" smtClean="0">
                <a:solidFill>
                  <a:srgbClr val="FF0000"/>
                </a:solidFill>
              </a:rPr>
              <a:t>made</a:t>
            </a:r>
          </a:p>
          <a:p>
            <a:endParaRPr lang="en-US" dirty="0"/>
          </a:p>
          <a:p>
            <a:r>
              <a:rPr lang="en-US" dirty="0"/>
              <a:t>Yes= Standup</a:t>
            </a:r>
          </a:p>
          <a:p>
            <a:endParaRPr lang="en-US" dirty="0"/>
          </a:p>
          <a:p>
            <a:r>
              <a:rPr lang="en-US" dirty="0"/>
              <a:t>No= Stay Seated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1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About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People should have the option of whether their area becomes part of a larger entity or </a:t>
            </a:r>
            <a:r>
              <a:rPr lang="en-US" b="1" dirty="0" smtClean="0">
                <a:solidFill>
                  <a:srgbClr val="FF0000"/>
                </a:solidFill>
              </a:rPr>
              <a:t>country</a:t>
            </a:r>
          </a:p>
          <a:p>
            <a:endParaRPr lang="en-US" dirty="0"/>
          </a:p>
          <a:p>
            <a:r>
              <a:rPr lang="en-US" dirty="0"/>
              <a:t>Yes= Standup</a:t>
            </a:r>
          </a:p>
          <a:p>
            <a:endParaRPr lang="en-US" dirty="0"/>
          </a:p>
          <a:p>
            <a:r>
              <a:rPr lang="en-US" dirty="0"/>
              <a:t>No= Stay Seated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6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Growth of Canada, 1867-1873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20272" cy="50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Rupert’s Land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12360" cy="53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Rupert’s Land &gt; Key Points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76800"/>
          </a:xfrm>
        </p:spPr>
        <p:txBody>
          <a:bodyPr/>
          <a:lstStyle/>
          <a:p>
            <a:r>
              <a:rPr lang="en-CA" dirty="0" smtClean="0"/>
              <a:t>Vast </a:t>
            </a:r>
            <a:r>
              <a:rPr lang="en-CA" b="1" dirty="0" smtClean="0"/>
              <a:t>7 770 000 square kilometre area </a:t>
            </a:r>
            <a:r>
              <a:rPr lang="en-CA" u="sng" dirty="0" smtClean="0"/>
              <a:t>west</a:t>
            </a:r>
            <a:r>
              <a:rPr lang="en-CA" dirty="0" smtClean="0"/>
              <a:t> of the Dominion of Canada</a:t>
            </a:r>
          </a:p>
          <a:p>
            <a:endParaRPr lang="en-CA" b="1" dirty="0" smtClean="0">
              <a:solidFill>
                <a:srgbClr val="FF0000"/>
              </a:solidFill>
            </a:endParaRPr>
          </a:p>
          <a:p>
            <a:r>
              <a:rPr lang="en-CA" b="1" dirty="0" smtClean="0">
                <a:solidFill>
                  <a:srgbClr val="FF0000"/>
                </a:solidFill>
              </a:rPr>
              <a:t>Rupert’s Land </a:t>
            </a:r>
            <a:r>
              <a:rPr lang="en-CA" dirty="0" smtClean="0"/>
              <a:t>= all of the territories that were granted to the </a:t>
            </a:r>
            <a:r>
              <a:rPr lang="en-CA" b="1" dirty="0" smtClean="0"/>
              <a:t>Hudson’s Bay Company </a:t>
            </a:r>
            <a:r>
              <a:rPr lang="en-CA" dirty="0" smtClean="0"/>
              <a:t>in 1670</a:t>
            </a:r>
          </a:p>
          <a:p>
            <a:endParaRPr lang="en-CA" dirty="0" smtClean="0"/>
          </a:p>
          <a:p>
            <a:r>
              <a:rPr lang="en-CA" dirty="0" smtClean="0"/>
              <a:t>In 1870 &gt; Approximately </a:t>
            </a:r>
            <a:r>
              <a:rPr lang="en-CA" b="1" dirty="0" smtClean="0"/>
              <a:t>30 000 to 40 000 Native peoples</a:t>
            </a:r>
            <a:r>
              <a:rPr lang="en-CA" dirty="0" smtClean="0"/>
              <a:t> living in </a:t>
            </a:r>
            <a:r>
              <a:rPr lang="en-CA" b="1" dirty="0" smtClean="0"/>
              <a:t>Rupert’s Land </a:t>
            </a:r>
          </a:p>
          <a:p>
            <a:endParaRPr lang="en-CA" dirty="0" smtClean="0"/>
          </a:p>
          <a:p>
            <a:r>
              <a:rPr lang="en-CA" dirty="0" smtClean="0"/>
              <a:t>These Native peoples were spread out over this huge area and had </a:t>
            </a:r>
            <a:r>
              <a:rPr lang="en-CA" b="1" dirty="0" smtClean="0"/>
              <a:t>different cultural characteristics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922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1982</TotalTime>
  <Words>1131</Words>
  <Application>Microsoft Macintosh PowerPoint</Application>
  <PresentationFormat>On-screen Show (4:3)</PresentationFormat>
  <Paragraphs>144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Clarity</vt:lpstr>
      <vt:lpstr>Canada: The nation expands</vt:lpstr>
      <vt:lpstr>Questions About Land</vt:lpstr>
      <vt:lpstr>Questions About Land</vt:lpstr>
      <vt:lpstr>Questions About Land</vt:lpstr>
      <vt:lpstr>Questions About Land</vt:lpstr>
      <vt:lpstr>Questions About Land</vt:lpstr>
      <vt:lpstr>The Growth of Canada, 1867-1873</vt:lpstr>
      <vt:lpstr>Rupert’s Land </vt:lpstr>
      <vt:lpstr>Rupert’s Land &gt; Key Points </vt:lpstr>
      <vt:lpstr>The Red River Settlement </vt:lpstr>
      <vt:lpstr>The Red River Settlement &gt;Key Points</vt:lpstr>
      <vt:lpstr>Selkirk’s Settlers (Red River Valley)</vt:lpstr>
      <vt:lpstr>Conflict Continued </vt:lpstr>
      <vt:lpstr>Conflict Continued</vt:lpstr>
      <vt:lpstr>The Metis (Before Confederation)</vt:lpstr>
      <vt:lpstr>The Buffalo Hunt</vt:lpstr>
      <vt:lpstr>Metis Uses for Buffalo</vt:lpstr>
      <vt:lpstr>Metis Uses for Buffalo</vt:lpstr>
      <vt:lpstr>Metis Farms</vt:lpstr>
      <vt:lpstr>Metis Farms</vt:lpstr>
      <vt:lpstr>Metis Farms</vt:lpstr>
      <vt:lpstr>Canada’s Interest in Rupert’s Land</vt:lpstr>
      <vt:lpstr>The Rupert’s Land Act, 1868</vt:lpstr>
      <vt:lpstr>Square Township System </vt:lpstr>
      <vt:lpstr>Farm Comparison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Canada: The nation expands</dc:title>
  <dc:creator>Robb Rutley</dc:creator>
  <cp:lastModifiedBy>Larry Goldsack</cp:lastModifiedBy>
  <cp:revision>38</cp:revision>
  <dcterms:created xsi:type="dcterms:W3CDTF">2016-11-02T21:12:59Z</dcterms:created>
  <dcterms:modified xsi:type="dcterms:W3CDTF">2016-11-08T18:48:09Z</dcterms:modified>
</cp:coreProperties>
</file>